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2" r:id="rId6"/>
    <p:sldId id="263" r:id="rId7"/>
    <p:sldId id="264" r:id="rId8"/>
    <p:sldId id="265" r:id="rId9"/>
    <p:sldId id="266"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9" r:id="rId30"/>
  </p:sldIdLst>
  <p:sldSz cx="12192000" cy="6858000"/>
  <p:notesSz cx="6858000" cy="9144000"/>
  <p:embeddedFontLst>
    <p:embeddedFont>
      <p:font typeface="Microsoft Yahei" panose="020B0503020204020204" pitchFamily="34" charset="-122"/>
      <p:regular r:id="rId31"/>
      <p:bold r:id="rId32"/>
    </p:embeddedFont>
    <p:embeddedFont>
      <p:font typeface="Noto Sans SC" panose="020B0200000000000000" pitchFamily="34" charset="-122"/>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104" d="100"/>
          <a:sy n="104" d="100"/>
        </p:scale>
        <p:origin x="96" y="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87840" y="1524000"/>
            <a:ext cx="9732534" cy="2275165"/>
          </a:xfrm>
          <a:prstGeom prst="rect">
            <a:avLst/>
          </a:prstGeom>
          <a:ln/>
        </p:spPr>
        <p:txBody>
          <a:bodyPr vert="horz" wrap="square" lIns="114300" tIns="57150" rIns="114300" bIns="57150" rtlCol="0" anchor="ctr" anchorCtr="0">
            <a:noAutofit/>
          </a:bodyPr>
          <a:lstStyle/>
          <a:p>
            <a:pPr algn="ctr">
              <a:lnSpc>
                <a:spcPct val="114999"/>
              </a:lnSpc>
            </a:pPr>
            <a:r>
              <a:rPr lang="en-US" sz="5700" b="1" dirty="0" err="1">
                <a:solidFill>
                  <a:srgbClr val="FFFFFF">
                    <a:alpha val="100000"/>
                  </a:srgbClr>
                </a:solidFill>
                <a:latin typeface="Noto Sans SC"/>
                <a:ea typeface="Noto Sans SC"/>
                <a:cs typeface="Noto Sans SC"/>
              </a:rPr>
              <a:t>爱情心理学</a:t>
            </a:r>
            <a:endParaRPr lang="en-US" sz="5700" b="1" dirty="0">
              <a:solidFill>
                <a:srgbClr val="FFFFFF">
                  <a:alpha val="100000"/>
                </a:srgbClr>
              </a:solidFill>
              <a:latin typeface="Noto Sans SC"/>
              <a:ea typeface="Noto Sans SC"/>
              <a:cs typeface="Noto Sans SC"/>
            </a:endParaRPr>
          </a:p>
        </p:txBody>
      </p:sp>
      <p:sp>
        <p:nvSpPr>
          <p:cNvPr id="3" name="TextBox 3"/>
          <p:cNvSpPr txBox="1"/>
          <p:nvPr/>
        </p:nvSpPr>
        <p:spPr>
          <a:xfrm>
            <a:off x="3086100" y="3962400"/>
            <a:ext cx="6019800" cy="504825"/>
          </a:xfrm>
          <a:prstGeom prst="rect">
            <a:avLst/>
          </a:prstGeom>
          <a:ln/>
        </p:spPr>
        <p:txBody>
          <a:bodyPr vert="horz" wrap="square" lIns="114300" tIns="57150" rIns="114300" bIns="57150" rtlCol="0" anchor="ctr" anchorCtr="0">
            <a:normAutofit/>
          </a:bodyPr>
          <a:lstStyle/>
          <a:p>
            <a:pPr algn="ctr">
              <a:lnSpc>
                <a:spcPct val="120000"/>
              </a:lnSpc>
            </a:pPr>
            <a:r>
              <a:rPr lang="zh-CN" altLang="en-US" sz="2025" dirty="0">
                <a:solidFill>
                  <a:srgbClr val="FFFFFF">
                    <a:alpha val="100000"/>
                  </a:srgbClr>
                </a:solidFill>
                <a:latin typeface="Noto Sans SC"/>
                <a:ea typeface="Noto Sans SC"/>
                <a:cs typeface="Noto Sans SC"/>
              </a:rPr>
              <a:t>小组成员：梁桐 屈锐垚 萧钰斐 田雨轩</a:t>
            </a:r>
            <a:endParaRPr lang="en-US" sz="2025" dirty="0">
              <a:solidFill>
                <a:srgbClr val="FFFFFF">
                  <a:alpha val="100000"/>
                </a:srgbClr>
              </a:solidFill>
              <a:latin typeface="Noto Sans SC"/>
              <a:ea typeface="Noto Sans SC"/>
              <a:cs typeface="Noto Sans S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3105150" y="1544398"/>
            <a:ext cx="5981700" cy="1371600"/>
          </a:xfrm>
          <a:prstGeom prst="rect">
            <a:avLst/>
          </a:prstGeom>
          <a:ln/>
        </p:spPr>
        <p:txBody>
          <a:bodyPr vert="horz" wrap="square" lIns="114300" tIns="57150" rIns="114300" bIns="57150" rtlCol="0" anchor="b" anchorCtr="0">
            <a:spAutoFit/>
          </a:bodyPr>
          <a:lstStyle/>
          <a:p>
            <a:pPr algn="ctr">
              <a:lnSpc>
                <a:spcPct val="120000"/>
              </a:lnSpc>
            </a:pPr>
            <a:r>
              <a:rPr lang="en-US" sz="6600" b="1">
                <a:solidFill>
                  <a:srgbClr val="1ACA6E">
                    <a:alpha val="100000"/>
                  </a:srgbClr>
                </a:solidFill>
                <a:latin typeface="Noto Sans SC"/>
                <a:ea typeface="Noto Sans SC"/>
                <a:cs typeface="Noto Sans SC"/>
              </a:rPr>
              <a:t>03</a:t>
            </a:r>
          </a:p>
        </p:txBody>
      </p:sp>
      <p:sp>
        <p:nvSpPr>
          <p:cNvPr id="3" name="TextBox 3"/>
          <p:cNvSpPr txBox="1"/>
          <p:nvPr/>
        </p:nvSpPr>
        <p:spPr>
          <a:xfrm>
            <a:off x="853596" y="2976755"/>
            <a:ext cx="10484808" cy="1798058"/>
          </a:xfrm>
          <a:prstGeom prst="rect">
            <a:avLst/>
          </a:prstGeom>
          <a:ln/>
        </p:spPr>
        <p:txBody>
          <a:bodyPr vert="horz" wrap="square" lIns="114300" tIns="57150" rIns="114300" bIns="57150" rtlCol="0" anchor="t" anchorCtr="0">
            <a:noAutofit/>
          </a:bodyPr>
          <a:lstStyle/>
          <a:p>
            <a:pPr algn="ctr">
              <a:lnSpc>
                <a:spcPct val="120000"/>
              </a:lnSpc>
            </a:pPr>
            <a:r>
              <a:rPr lang="en-US" sz="4500" b="1" dirty="0" err="1">
                <a:solidFill>
                  <a:srgbClr val="FFFFFF">
                    <a:alpha val="100000"/>
                  </a:srgbClr>
                </a:solidFill>
                <a:latin typeface="Noto Sans SC"/>
                <a:ea typeface="Noto Sans SC"/>
                <a:cs typeface="Noto Sans SC"/>
              </a:rPr>
              <a:t>爱情类型</a:t>
            </a:r>
            <a:endParaRPr lang="en-US" sz="4500" b="1" dirty="0">
              <a:solidFill>
                <a:srgbClr val="FFFFFF">
                  <a:alpha val="100000"/>
                </a:srgbClr>
              </a:solidFill>
              <a:latin typeface="Noto Sans SC"/>
              <a:ea typeface="Noto Sans SC"/>
              <a:cs typeface="Noto Sans S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4489734" y="4197309"/>
            <a:ext cx="3273285" cy="690150"/>
          </a:xfrm>
          <a:prstGeom prst="roundRect">
            <a:avLst>
              <a:gd name="adj" fmla="val 28095"/>
            </a:avLst>
          </a:prstGeom>
          <a:solidFill>
            <a:schemeClr val="accent1">
              <a:alpha val="100000"/>
            </a:schemeClr>
          </a:solidFill>
          <a:ln/>
        </p:spPr>
      </p:sp>
      <p:sp>
        <p:nvSpPr>
          <p:cNvPr id="3" name="AutoShape 3"/>
          <p:cNvSpPr/>
          <p:nvPr/>
        </p:nvSpPr>
        <p:spPr>
          <a:xfrm>
            <a:off x="650433" y="4197309"/>
            <a:ext cx="3273285" cy="690150"/>
          </a:xfrm>
          <a:prstGeom prst="roundRect">
            <a:avLst>
              <a:gd name="adj" fmla="val 28095"/>
            </a:avLst>
          </a:prstGeom>
          <a:solidFill>
            <a:schemeClr val="accent1">
              <a:alpha val="100000"/>
            </a:schemeClr>
          </a:solidFill>
          <a:ln/>
        </p:spPr>
        <p:txBody>
          <a:bodyPr/>
          <a:lstStyle/>
          <a:p>
            <a:endParaRPr lang="zh-CN" altLang="en-US"/>
          </a:p>
        </p:txBody>
      </p:sp>
      <p:sp>
        <p:nvSpPr>
          <p:cNvPr id="4" name="AutoShape 4"/>
          <p:cNvSpPr/>
          <p:nvPr/>
        </p:nvSpPr>
        <p:spPr>
          <a:xfrm>
            <a:off x="4489734" y="1474577"/>
            <a:ext cx="3273285" cy="690150"/>
          </a:xfrm>
          <a:prstGeom prst="roundRect">
            <a:avLst>
              <a:gd name="adj" fmla="val 28095"/>
            </a:avLst>
          </a:prstGeom>
          <a:solidFill>
            <a:schemeClr val="accent1">
              <a:alpha val="100000"/>
            </a:schemeClr>
          </a:solidFill>
          <a:ln/>
        </p:spPr>
      </p:sp>
      <p:sp>
        <p:nvSpPr>
          <p:cNvPr id="5" name="AutoShape 5"/>
          <p:cNvSpPr/>
          <p:nvPr/>
        </p:nvSpPr>
        <p:spPr>
          <a:xfrm>
            <a:off x="650433" y="1474577"/>
            <a:ext cx="3273285" cy="690150"/>
          </a:xfrm>
          <a:prstGeom prst="roundRect">
            <a:avLst>
              <a:gd name="adj" fmla="val 28095"/>
            </a:avLst>
          </a:prstGeom>
          <a:solidFill>
            <a:schemeClr val="accent1">
              <a:alpha val="100000"/>
            </a:schemeClr>
          </a:solidFill>
          <a:ln/>
        </p:spPr>
      </p:sp>
      <p:pic>
        <p:nvPicPr>
          <p:cNvPr id="6" name="Picture 6"/>
          <p:cNvPicPr>
            <a:picLocks noChangeAspect="1"/>
          </p:cNvPicPr>
          <p:nvPr/>
        </p:nvPicPr>
        <p:blipFill>
          <a:blip r:embed="rId3">
            <a:alphaModFix/>
          </a:blip>
          <a:srcRect l="12500" r="12500"/>
          <a:stretch>
            <a:fillRect/>
          </a:stretch>
        </p:blipFill>
        <p:spPr>
          <a:xfrm>
            <a:off x="8293144" y="1482730"/>
            <a:ext cx="3422379" cy="4563172"/>
          </a:xfrm>
          <a:prstGeom prst="roundRect">
            <a:avLst/>
          </a:prstGeom>
        </p:spPr>
      </p:pic>
      <p:sp>
        <p:nvSpPr>
          <p:cNvPr id="7" name="TextBox 7"/>
          <p:cNvSpPr txBox="1"/>
          <p:nvPr/>
        </p:nvSpPr>
        <p:spPr>
          <a:xfrm>
            <a:off x="570176" y="2177640"/>
            <a:ext cx="3433799" cy="1259772"/>
          </a:xfrm>
          <a:prstGeom prst="rect">
            <a:avLst/>
          </a:prstGeom>
          <a:ln/>
        </p:spPr>
        <p:txBody>
          <a:bodyPr vert="horz" wrap="square" lIns="123825" tIns="123825" rIns="57150" bIns="123825" rtlCol="0" anchor="t" anchorCtr="0">
            <a:noAutofit/>
          </a:bodyPr>
          <a:lstStyle/>
          <a:p>
            <a:pPr algn="ctr">
              <a:lnSpc>
                <a:spcPct val="140000"/>
              </a:lnSpc>
            </a:pPr>
            <a:r>
              <a:rPr lang="en-US" sz="1500" dirty="0" err="1">
                <a:solidFill>
                  <a:schemeClr val="dk1">
                    <a:alpha val="100000"/>
                  </a:schemeClr>
                </a:solidFill>
                <a:latin typeface="Noto Sans SC"/>
                <a:ea typeface="Noto Sans SC"/>
                <a:cs typeface="Noto Sans SC"/>
              </a:rPr>
              <a:t>爱情类型可基于风格、体验模式及结构与互动反馈三维框架进行分类，展现爱情多元面貌</a:t>
            </a:r>
            <a:r>
              <a:rPr lang="en-US" sz="1500" dirty="0">
                <a:solidFill>
                  <a:schemeClr val="dk1">
                    <a:alpha val="100000"/>
                  </a:schemeClr>
                </a:solidFill>
                <a:latin typeface="Noto Sans SC"/>
                <a:ea typeface="Noto Sans SC"/>
                <a:cs typeface="Noto Sans SC"/>
              </a:rPr>
              <a:t>。</a:t>
            </a:r>
          </a:p>
        </p:txBody>
      </p:sp>
      <p:sp>
        <p:nvSpPr>
          <p:cNvPr id="8" name="TextBox 8"/>
          <p:cNvSpPr txBox="1"/>
          <p:nvPr/>
        </p:nvSpPr>
        <p:spPr>
          <a:xfrm>
            <a:off x="4409477" y="2177640"/>
            <a:ext cx="3433799" cy="1259772"/>
          </a:xfrm>
          <a:prstGeom prst="rect">
            <a:avLst/>
          </a:prstGeom>
          <a:ln/>
        </p:spPr>
        <p:txBody>
          <a:bodyPr vert="horz" wrap="square" lIns="123825" tIns="123825" rIns="57150" bIns="123825" rtlCol="0" anchor="t" anchorCtr="0">
            <a:noAutofit/>
          </a:bodyPr>
          <a:lstStyle/>
          <a:p>
            <a:pPr algn="ctr">
              <a:lnSpc>
                <a:spcPct val="140000"/>
              </a:lnSpc>
            </a:pPr>
            <a:r>
              <a:rPr lang="en-US" sz="1500" dirty="0" err="1">
                <a:solidFill>
                  <a:schemeClr val="dk1">
                    <a:alpha val="100000"/>
                  </a:schemeClr>
                </a:solidFill>
                <a:latin typeface="Noto Sans SC"/>
                <a:ea typeface="Noto Sans SC"/>
                <a:cs typeface="Noto Sans SC"/>
              </a:rPr>
              <a:t>这一维度主要关注个体在爱情关系中的行为方式与偏好，如主导型、被动型或平衡型等</a:t>
            </a:r>
            <a:r>
              <a:rPr lang="en-US" sz="1500" dirty="0">
                <a:solidFill>
                  <a:schemeClr val="dk1">
                    <a:alpha val="100000"/>
                  </a:schemeClr>
                </a:solidFill>
                <a:latin typeface="Noto Sans SC"/>
                <a:ea typeface="Noto Sans SC"/>
                <a:cs typeface="Noto Sans SC"/>
              </a:rPr>
              <a:t>。</a:t>
            </a:r>
          </a:p>
        </p:txBody>
      </p:sp>
      <p:sp>
        <p:nvSpPr>
          <p:cNvPr id="9" name="TextBox 9"/>
          <p:cNvSpPr txBox="1"/>
          <p:nvPr/>
        </p:nvSpPr>
        <p:spPr>
          <a:xfrm>
            <a:off x="570176" y="4915720"/>
            <a:ext cx="3433799" cy="1262987"/>
          </a:xfrm>
          <a:prstGeom prst="rect">
            <a:avLst/>
          </a:prstGeom>
          <a:ln/>
        </p:spPr>
        <p:txBody>
          <a:bodyPr vert="horz" wrap="square" lIns="123825" tIns="123825" rIns="57150" bIns="123825" rtlCol="0" anchor="t" anchorCtr="0">
            <a:noAutofit/>
          </a:bodyPr>
          <a:lstStyle/>
          <a:p>
            <a:pPr algn="ctr">
              <a:lnSpc>
                <a:spcPct val="140000"/>
              </a:lnSpc>
            </a:pPr>
            <a:r>
              <a:rPr lang="en-US" sz="1500" dirty="0" err="1">
                <a:solidFill>
                  <a:schemeClr val="dk1">
                    <a:alpha val="100000"/>
                  </a:schemeClr>
                </a:solidFill>
                <a:latin typeface="Noto Sans SC"/>
                <a:ea typeface="Noto Sans SC"/>
                <a:cs typeface="Noto Sans SC"/>
              </a:rPr>
              <a:t>这一维度则强调爱情关系中的情感体验方式，如热烈型、平淡型或复合型等情感交织</a:t>
            </a:r>
            <a:r>
              <a:rPr lang="en-US" sz="1500" dirty="0">
                <a:solidFill>
                  <a:schemeClr val="dk1">
                    <a:alpha val="100000"/>
                  </a:schemeClr>
                </a:solidFill>
                <a:latin typeface="Noto Sans SC"/>
                <a:ea typeface="Noto Sans SC"/>
                <a:cs typeface="Noto Sans SC"/>
              </a:rPr>
              <a:t>。</a:t>
            </a:r>
          </a:p>
        </p:txBody>
      </p:sp>
      <p:sp>
        <p:nvSpPr>
          <p:cNvPr id="10" name="TextBox 10"/>
          <p:cNvSpPr txBox="1"/>
          <p:nvPr/>
        </p:nvSpPr>
        <p:spPr>
          <a:xfrm>
            <a:off x="4407114" y="4915720"/>
            <a:ext cx="3438525" cy="1262987"/>
          </a:xfrm>
          <a:prstGeom prst="rect">
            <a:avLst/>
          </a:prstGeom>
          <a:ln/>
        </p:spPr>
        <p:txBody>
          <a:bodyPr vert="horz" wrap="square" lIns="123825" tIns="123825" rIns="57150" bIns="123825" rtlCol="0" anchor="t" anchorCtr="0">
            <a:noAutofit/>
          </a:bodyPr>
          <a:lstStyle/>
          <a:p>
            <a:pPr algn="ctr">
              <a:lnSpc>
                <a:spcPct val="140000"/>
              </a:lnSpc>
            </a:pPr>
            <a:r>
              <a:rPr lang="en-US" sz="1500" dirty="0" err="1">
                <a:solidFill>
                  <a:schemeClr val="dk1">
                    <a:alpha val="100000"/>
                  </a:schemeClr>
                </a:solidFill>
                <a:latin typeface="Noto Sans SC"/>
                <a:ea typeface="Noto Sans SC"/>
                <a:cs typeface="Noto Sans SC"/>
              </a:rPr>
              <a:t>这一维度关注爱情关系中的权力分配与互动模式，如平等型、互补型或对立型等</a:t>
            </a:r>
            <a:r>
              <a:rPr lang="en-US" sz="1500" dirty="0">
                <a:solidFill>
                  <a:schemeClr val="dk1">
                    <a:alpha val="100000"/>
                  </a:schemeClr>
                </a:solidFill>
                <a:latin typeface="Noto Sans SC"/>
                <a:ea typeface="Noto Sans SC"/>
                <a:cs typeface="Noto Sans SC"/>
              </a:rPr>
              <a:t>。</a:t>
            </a:r>
          </a:p>
        </p:txBody>
      </p:sp>
      <p:sp>
        <p:nvSpPr>
          <p:cNvPr id="11" name="TextBox 11"/>
          <p:cNvSpPr txBox="1"/>
          <p:nvPr/>
        </p:nvSpPr>
        <p:spPr>
          <a:xfrm>
            <a:off x="476023" y="265328"/>
            <a:ext cx="11239500" cy="914400"/>
          </a:xfrm>
          <a:prstGeom prst="rect">
            <a:avLst/>
          </a:prstGeom>
          <a:ln/>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Noto Sans SC"/>
                <a:ea typeface="Noto Sans SC"/>
                <a:cs typeface="Noto Sans SC"/>
              </a:rPr>
              <a:t>爱情分类概览</a:t>
            </a:r>
          </a:p>
        </p:txBody>
      </p:sp>
      <p:sp>
        <p:nvSpPr>
          <p:cNvPr id="12" name="TextBox 12"/>
          <p:cNvSpPr txBox="1"/>
          <p:nvPr/>
        </p:nvSpPr>
        <p:spPr>
          <a:xfrm>
            <a:off x="838067" y="1502085"/>
            <a:ext cx="2898018" cy="635136"/>
          </a:xfrm>
          <a:prstGeom prst="rect">
            <a:avLst/>
          </a:prstGeom>
          <a:ln/>
        </p:spPr>
        <p:txBody>
          <a:bodyPr vert="horz" wrap="square" lIns="123825" tIns="123825" rIns="57150" bIns="123825" rtlCol="0" anchor="ctr" anchorCtr="0">
            <a:noAutofit/>
          </a:bodyPr>
          <a:lstStyle/>
          <a:p>
            <a:pPr algn="ctr">
              <a:lnSpc>
                <a:spcPct val="120000"/>
              </a:lnSpc>
            </a:pPr>
            <a:r>
              <a:rPr lang="en-US" sz="2400" b="1" dirty="0" err="1">
                <a:solidFill>
                  <a:srgbClr val="FFFFFF">
                    <a:alpha val="100000"/>
                  </a:srgbClr>
                </a:solidFill>
                <a:latin typeface="Noto Sans SC"/>
                <a:ea typeface="Noto Sans SC"/>
                <a:cs typeface="Noto Sans SC"/>
              </a:rPr>
              <a:t>三维分类取向</a:t>
            </a:r>
            <a:endParaRPr lang="en-US" sz="2400" b="1" dirty="0">
              <a:solidFill>
                <a:srgbClr val="FFFFFF">
                  <a:alpha val="100000"/>
                </a:srgbClr>
              </a:solidFill>
              <a:latin typeface="Noto Sans SC"/>
              <a:ea typeface="Noto Sans SC"/>
              <a:cs typeface="Noto Sans SC"/>
            </a:endParaRPr>
          </a:p>
        </p:txBody>
      </p:sp>
      <p:sp>
        <p:nvSpPr>
          <p:cNvPr id="13" name="TextBox 13"/>
          <p:cNvSpPr txBox="1"/>
          <p:nvPr/>
        </p:nvSpPr>
        <p:spPr>
          <a:xfrm>
            <a:off x="4677367" y="1502085"/>
            <a:ext cx="2898018" cy="635136"/>
          </a:xfrm>
          <a:prstGeom prst="rect">
            <a:avLst/>
          </a:prstGeom>
          <a:ln/>
        </p:spPr>
        <p:txBody>
          <a:bodyPr vert="horz" wrap="square" lIns="123825" tIns="123825" rIns="57150" bIns="123825" rtlCol="0" anchor="ctr" anchorCtr="0">
            <a:noAutofit/>
          </a:bodyPr>
          <a:lstStyle/>
          <a:p>
            <a:pPr algn="ctr">
              <a:lnSpc>
                <a:spcPct val="120000"/>
              </a:lnSpc>
            </a:pPr>
            <a:r>
              <a:rPr lang="en-US" sz="2400" b="1" dirty="0" err="1">
                <a:solidFill>
                  <a:srgbClr val="FFFFFF">
                    <a:alpha val="100000"/>
                  </a:srgbClr>
                </a:solidFill>
                <a:latin typeface="Noto Sans SC"/>
                <a:ea typeface="Noto Sans SC"/>
                <a:cs typeface="Noto Sans SC"/>
              </a:rPr>
              <a:t>爱情风格维度</a:t>
            </a:r>
            <a:endParaRPr lang="en-US" sz="2400" b="1" dirty="0">
              <a:solidFill>
                <a:srgbClr val="FFFFFF">
                  <a:alpha val="100000"/>
                </a:srgbClr>
              </a:solidFill>
              <a:latin typeface="Noto Sans SC"/>
              <a:ea typeface="Noto Sans SC"/>
              <a:cs typeface="Noto Sans SC"/>
            </a:endParaRPr>
          </a:p>
        </p:txBody>
      </p:sp>
      <p:sp>
        <p:nvSpPr>
          <p:cNvPr id="14" name="TextBox 14"/>
          <p:cNvSpPr txBox="1"/>
          <p:nvPr/>
        </p:nvSpPr>
        <p:spPr>
          <a:xfrm>
            <a:off x="838067" y="4224817"/>
            <a:ext cx="2898018" cy="635136"/>
          </a:xfrm>
          <a:prstGeom prst="rect">
            <a:avLst/>
          </a:prstGeom>
          <a:ln/>
        </p:spPr>
        <p:txBody>
          <a:bodyPr vert="horz" wrap="square" lIns="123825" tIns="123825" rIns="57150" bIns="123825" rtlCol="0" anchor="ctr" anchorCtr="0">
            <a:noAutofit/>
          </a:bodyPr>
          <a:lstStyle/>
          <a:p>
            <a:pPr algn="ctr">
              <a:lnSpc>
                <a:spcPct val="120000"/>
              </a:lnSpc>
            </a:pPr>
            <a:r>
              <a:rPr lang="en-US" sz="2400" b="1">
                <a:solidFill>
                  <a:srgbClr val="FFFFFF">
                    <a:alpha val="100000"/>
                  </a:srgbClr>
                </a:solidFill>
                <a:latin typeface="Noto Sans SC"/>
                <a:ea typeface="Noto Sans SC"/>
                <a:cs typeface="Noto Sans SC"/>
              </a:rPr>
              <a:t>爱情体验模式</a:t>
            </a:r>
          </a:p>
        </p:txBody>
      </p:sp>
      <p:sp>
        <p:nvSpPr>
          <p:cNvPr id="15" name="TextBox 15"/>
          <p:cNvSpPr txBox="1"/>
          <p:nvPr/>
        </p:nvSpPr>
        <p:spPr>
          <a:xfrm>
            <a:off x="4677367" y="4224817"/>
            <a:ext cx="2898018" cy="635136"/>
          </a:xfrm>
          <a:prstGeom prst="rect">
            <a:avLst/>
          </a:prstGeom>
          <a:ln/>
        </p:spPr>
        <p:txBody>
          <a:bodyPr vert="horz" wrap="square" lIns="123825" tIns="123825" rIns="57150" bIns="123825" rtlCol="0" anchor="ctr" anchorCtr="0">
            <a:noAutofit/>
          </a:bodyPr>
          <a:lstStyle/>
          <a:p>
            <a:pPr algn="ctr">
              <a:lnSpc>
                <a:spcPct val="120000"/>
              </a:lnSpc>
            </a:pPr>
            <a:r>
              <a:rPr lang="en-US" sz="2400" b="1" dirty="0" err="1">
                <a:solidFill>
                  <a:srgbClr val="FFFFFF">
                    <a:alpha val="100000"/>
                  </a:srgbClr>
                </a:solidFill>
                <a:latin typeface="Noto Sans SC"/>
                <a:ea typeface="Noto Sans SC"/>
                <a:cs typeface="Noto Sans SC"/>
              </a:rPr>
              <a:t>爱情结构与互动</a:t>
            </a:r>
            <a:endParaRPr lang="en-US" sz="2400" b="1" dirty="0">
              <a:solidFill>
                <a:srgbClr val="FFFFFF">
                  <a:alpha val="100000"/>
                </a:srgbClr>
              </a:solidFill>
              <a:latin typeface="Noto Sans SC"/>
              <a:ea typeface="Noto Sans SC"/>
              <a:cs typeface="Noto Sans S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heel(1)">
                                      <p:cBhvr>
                                        <p:cTn id="17" dur="2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heel(1)">
                                      <p:cBhvr>
                                        <p:cTn id="22" dur="2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ircle(in)">
                                      <p:cBhvr>
                                        <p:cTn id="27" dur="2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circle(in)">
                                      <p:cBhvr>
                                        <p:cTn id="32" dur="20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circle(in)">
                                      <p:cBhvr>
                                        <p:cTn id="37" dur="20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circle(in)">
                                      <p:cBhvr>
                                        <p:cTn id="4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2" grpId="0" animBg="1"/>
      <p:bldP spid="13"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195174" y="2054018"/>
            <a:ext cx="617410" cy="617410"/>
          </a:xfrm>
          <a:prstGeom prst="ellipse">
            <a:avLst/>
          </a:prstGeom>
          <a:solidFill>
            <a:schemeClr val="lt1">
              <a:alpha val="100000"/>
            </a:schemeClr>
          </a:solidFill>
          <a:ln w="19050">
            <a:solidFill>
              <a:schemeClr val="accent1">
                <a:alpha val="100000"/>
              </a:schemeClr>
            </a:solidFill>
            <a:prstDash val="solid"/>
          </a:ln>
        </p:spPr>
      </p:sp>
      <p:sp>
        <p:nvSpPr>
          <p:cNvPr id="3" name="AutoShape 3"/>
          <p:cNvSpPr/>
          <p:nvPr/>
        </p:nvSpPr>
        <p:spPr>
          <a:xfrm>
            <a:off x="7195174" y="5014854"/>
            <a:ext cx="617410" cy="617410"/>
          </a:xfrm>
          <a:prstGeom prst="ellipse">
            <a:avLst/>
          </a:prstGeom>
          <a:solidFill>
            <a:schemeClr val="lt1">
              <a:alpha val="100000"/>
            </a:schemeClr>
          </a:solidFill>
          <a:ln w="19050">
            <a:solidFill>
              <a:schemeClr val="accent1">
                <a:alpha val="100000"/>
              </a:schemeClr>
            </a:solidFill>
            <a:prstDash val="solid"/>
          </a:ln>
        </p:spPr>
      </p:sp>
      <p:sp>
        <p:nvSpPr>
          <p:cNvPr id="4" name="AutoShape 4"/>
          <p:cNvSpPr/>
          <p:nvPr/>
        </p:nvSpPr>
        <p:spPr>
          <a:xfrm>
            <a:off x="7786731" y="3573017"/>
            <a:ext cx="617410" cy="617410"/>
          </a:xfrm>
          <a:prstGeom prst="ellipse">
            <a:avLst/>
          </a:prstGeom>
          <a:solidFill>
            <a:schemeClr val="lt1">
              <a:alpha val="100000"/>
            </a:schemeClr>
          </a:solidFill>
          <a:ln w="19050">
            <a:solidFill>
              <a:schemeClr val="accent1">
                <a:alpha val="100000"/>
              </a:schemeClr>
            </a:solidFill>
            <a:prstDash val="solid"/>
          </a:ln>
        </p:spPr>
      </p:sp>
      <p:sp>
        <p:nvSpPr>
          <p:cNvPr id="5" name="AutoShape 5"/>
          <p:cNvSpPr/>
          <p:nvPr/>
        </p:nvSpPr>
        <p:spPr>
          <a:xfrm>
            <a:off x="4422454" y="2066288"/>
            <a:ext cx="617410" cy="617410"/>
          </a:xfrm>
          <a:prstGeom prst="ellipse">
            <a:avLst/>
          </a:prstGeom>
          <a:solidFill>
            <a:schemeClr val="lt1">
              <a:alpha val="100000"/>
            </a:schemeClr>
          </a:solidFill>
          <a:ln w="19050">
            <a:solidFill>
              <a:schemeClr val="accent1">
                <a:alpha val="100000"/>
              </a:schemeClr>
            </a:solidFill>
            <a:prstDash val="solid"/>
          </a:ln>
        </p:spPr>
      </p:sp>
      <p:sp>
        <p:nvSpPr>
          <p:cNvPr id="6" name="AutoShape 6"/>
          <p:cNvSpPr/>
          <p:nvPr/>
        </p:nvSpPr>
        <p:spPr>
          <a:xfrm>
            <a:off x="3752022" y="3585288"/>
            <a:ext cx="617410" cy="617410"/>
          </a:xfrm>
          <a:prstGeom prst="ellipse">
            <a:avLst/>
          </a:prstGeom>
          <a:solidFill>
            <a:schemeClr val="lt1">
              <a:alpha val="100000"/>
            </a:schemeClr>
          </a:solidFill>
          <a:ln w="19050">
            <a:solidFill>
              <a:schemeClr val="accent1">
                <a:alpha val="100000"/>
              </a:schemeClr>
            </a:solidFill>
            <a:prstDash val="solid"/>
          </a:ln>
        </p:spPr>
      </p:sp>
      <p:sp>
        <p:nvSpPr>
          <p:cNvPr id="7" name="AutoShape 7"/>
          <p:cNvSpPr/>
          <p:nvPr/>
        </p:nvSpPr>
        <p:spPr>
          <a:xfrm>
            <a:off x="4422454" y="5027125"/>
            <a:ext cx="617410" cy="617410"/>
          </a:xfrm>
          <a:prstGeom prst="ellipse">
            <a:avLst/>
          </a:prstGeom>
          <a:solidFill>
            <a:schemeClr val="lt1">
              <a:alpha val="100000"/>
            </a:schemeClr>
          </a:solidFill>
          <a:ln w="19050">
            <a:solidFill>
              <a:schemeClr val="accent1">
                <a:alpha val="100000"/>
              </a:schemeClr>
            </a:solidFill>
            <a:prstDash val="solid"/>
          </a:ln>
        </p:spPr>
      </p:sp>
      <p:sp>
        <p:nvSpPr>
          <p:cNvPr id="8" name="AutoShape 8"/>
          <p:cNvSpPr/>
          <p:nvPr/>
        </p:nvSpPr>
        <p:spPr>
          <a:xfrm>
            <a:off x="5346335" y="3132057"/>
            <a:ext cx="1499330" cy="1499330"/>
          </a:xfrm>
          <a:prstGeom prst="ellipse">
            <a:avLst/>
          </a:prstGeom>
          <a:solidFill>
            <a:schemeClr val="accent1">
              <a:alpha val="100000"/>
            </a:schemeClr>
          </a:solidFill>
          <a:ln/>
        </p:spPr>
      </p:sp>
      <p:grpSp>
        <p:nvGrpSpPr>
          <p:cNvPr id="9" name="Group 9"/>
          <p:cNvGrpSpPr/>
          <p:nvPr/>
        </p:nvGrpSpPr>
        <p:grpSpPr>
          <a:xfrm>
            <a:off x="5804249" y="3601163"/>
            <a:ext cx="583501" cy="561118"/>
            <a:chOff x="5804249" y="3601163"/>
            <a:chExt cx="583501" cy="561118"/>
          </a:xfrm>
        </p:grpSpPr>
        <p:sp>
          <p:nvSpPr>
            <p:cNvPr id="10" name="AutoShape 10"/>
            <p:cNvSpPr/>
            <p:nvPr/>
          </p:nvSpPr>
          <p:spPr>
            <a:xfrm>
              <a:off x="5964745" y="3601163"/>
              <a:ext cx="262604" cy="265938"/>
            </a:xfrm>
            <a:prstGeom prst="ellipse">
              <a:avLst/>
            </a:prstGeom>
            <a:solidFill>
              <a:schemeClr val="lt1">
                <a:alpha val="100000"/>
              </a:schemeClr>
            </a:solidFill>
            <a:ln w="19050">
              <a:solidFill>
                <a:schemeClr val="accent1">
                  <a:alpha val="100000"/>
                </a:schemeClr>
              </a:solidFill>
              <a:prstDash val="solid"/>
            </a:ln>
          </p:spPr>
        </p:sp>
        <p:sp>
          <p:nvSpPr>
            <p:cNvPr id="11" name="Freeform 11"/>
            <p:cNvSpPr/>
            <p:nvPr/>
          </p:nvSpPr>
          <p:spPr>
            <a:xfrm>
              <a:off x="5804249" y="3908535"/>
              <a:ext cx="583501" cy="253746"/>
            </a:xfrm>
            <a:custGeom>
              <a:avLst/>
              <a:gdLst/>
              <a:ahLst/>
              <a:cxnLst/>
              <a:rect l="l" t="t"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path>
              </a:pathLst>
            </a:custGeom>
            <a:solidFill>
              <a:schemeClr val="lt1">
                <a:alpha val="100000"/>
              </a:schemeClr>
            </a:solidFill>
            <a:ln w="19050">
              <a:solidFill>
                <a:schemeClr val="accent1">
                  <a:alpha val="100000"/>
                </a:schemeClr>
              </a:solidFill>
              <a:prstDash val="solid"/>
            </a:ln>
          </p:spPr>
        </p:sp>
      </p:grpSp>
      <p:sp>
        <p:nvSpPr>
          <p:cNvPr id="12" name="TextBox 12"/>
          <p:cNvSpPr txBox="1"/>
          <p:nvPr/>
        </p:nvSpPr>
        <p:spPr>
          <a:xfrm>
            <a:off x="986573" y="1625969"/>
            <a:ext cx="3286271" cy="490334"/>
          </a:xfrm>
          <a:prstGeom prst="rect">
            <a:avLst/>
          </a:prstGeom>
          <a:ln/>
        </p:spPr>
        <p:txBody>
          <a:bodyPr vert="horz" wrap="square" lIns="66008" tIns="33052" rIns="66008" bIns="33052" rtlCol="0" anchor="b" anchorCtr="0">
            <a:noAutofit/>
          </a:bodyPr>
          <a:lstStyle/>
          <a:p>
            <a:pPr algn="r">
              <a:lnSpc>
                <a:spcPct val="120000"/>
              </a:lnSpc>
            </a:pPr>
            <a:r>
              <a:rPr lang="en-US" sz="2000" b="1" dirty="0" err="1">
                <a:solidFill>
                  <a:schemeClr val="accent1">
                    <a:alpha val="100000"/>
                  </a:schemeClr>
                </a:solidFill>
                <a:latin typeface="Noto Sans SC"/>
                <a:ea typeface="Noto Sans SC"/>
                <a:cs typeface="Noto Sans SC"/>
              </a:rPr>
              <a:t>激情之爱（Eros</a:t>
            </a:r>
            <a:r>
              <a:rPr lang="en-US" sz="2000" b="1" dirty="0">
                <a:solidFill>
                  <a:schemeClr val="accent1">
                    <a:alpha val="100000"/>
                  </a:schemeClr>
                </a:solidFill>
                <a:latin typeface="Noto Sans SC"/>
                <a:ea typeface="Noto Sans SC"/>
                <a:cs typeface="Noto Sans SC"/>
              </a:rPr>
              <a:t>）</a:t>
            </a:r>
          </a:p>
        </p:txBody>
      </p:sp>
      <p:sp>
        <p:nvSpPr>
          <p:cNvPr id="13" name="TextBox 13"/>
          <p:cNvSpPr txBox="1"/>
          <p:nvPr/>
        </p:nvSpPr>
        <p:spPr>
          <a:xfrm>
            <a:off x="986573" y="2070247"/>
            <a:ext cx="3286271" cy="949747"/>
          </a:xfrm>
          <a:prstGeom prst="rect">
            <a:avLst/>
          </a:prstGeom>
          <a:ln/>
        </p:spPr>
        <p:txBody>
          <a:bodyPr vert="horz" wrap="square" lIns="66008" tIns="33052" rIns="66008" bIns="33052" rtlCol="0" anchor="t" anchorCtr="0">
            <a:noAutofit/>
          </a:bodyPr>
          <a:lstStyle/>
          <a:p>
            <a:pPr algn="r">
              <a:lnSpc>
                <a:spcPct val="140000"/>
              </a:lnSpc>
            </a:pPr>
            <a:r>
              <a:rPr lang="en-US" sz="1275" dirty="0" err="1">
                <a:solidFill>
                  <a:schemeClr val="dk1">
                    <a:alpha val="100000"/>
                  </a:schemeClr>
                </a:solidFill>
                <a:latin typeface="Noto Sans SC"/>
                <a:ea typeface="Noto Sans SC"/>
                <a:cs typeface="Noto Sans SC"/>
              </a:rPr>
              <a:t>以强烈身体吸引与情感投入为特征，双方关系充满热烈激情与深度承诺，是浪漫爱情的典范</a:t>
            </a:r>
            <a:r>
              <a:rPr lang="en-US" sz="1275" dirty="0">
                <a:solidFill>
                  <a:schemeClr val="dk1">
                    <a:alpha val="100000"/>
                  </a:schemeClr>
                </a:solidFill>
                <a:latin typeface="Noto Sans SC"/>
                <a:ea typeface="Noto Sans SC"/>
                <a:cs typeface="Noto Sans SC"/>
              </a:rPr>
              <a:t>。</a:t>
            </a:r>
          </a:p>
        </p:txBody>
      </p:sp>
      <p:sp>
        <p:nvSpPr>
          <p:cNvPr id="14" name="TextBox 14"/>
          <p:cNvSpPr txBox="1"/>
          <p:nvPr/>
        </p:nvSpPr>
        <p:spPr>
          <a:xfrm>
            <a:off x="316141" y="3178234"/>
            <a:ext cx="3286271" cy="490334"/>
          </a:xfrm>
          <a:prstGeom prst="rect">
            <a:avLst/>
          </a:prstGeom>
          <a:ln/>
        </p:spPr>
        <p:txBody>
          <a:bodyPr vert="horz" wrap="square" lIns="66008" tIns="33052" rIns="66008" bIns="33052" rtlCol="0" anchor="b" anchorCtr="0">
            <a:noAutofit/>
          </a:bodyPr>
          <a:lstStyle/>
          <a:p>
            <a:pPr algn="r">
              <a:lnSpc>
                <a:spcPct val="120000"/>
              </a:lnSpc>
            </a:pPr>
            <a:r>
              <a:rPr lang="en-US" sz="2000" b="1" dirty="0" err="1">
                <a:solidFill>
                  <a:schemeClr val="accent1">
                    <a:alpha val="100000"/>
                  </a:schemeClr>
                </a:solidFill>
                <a:latin typeface="Noto Sans SC"/>
                <a:ea typeface="Noto Sans SC"/>
                <a:cs typeface="Noto Sans SC"/>
              </a:rPr>
              <a:t>游戏之爱（Ludus</a:t>
            </a:r>
            <a:r>
              <a:rPr lang="en-US" sz="2000" b="1" dirty="0">
                <a:solidFill>
                  <a:schemeClr val="accent1">
                    <a:alpha val="100000"/>
                  </a:schemeClr>
                </a:solidFill>
                <a:latin typeface="Noto Sans SC"/>
                <a:ea typeface="Noto Sans SC"/>
                <a:cs typeface="Noto Sans SC"/>
              </a:rPr>
              <a:t>）</a:t>
            </a:r>
          </a:p>
        </p:txBody>
      </p:sp>
      <p:sp>
        <p:nvSpPr>
          <p:cNvPr id="15" name="TextBox 15"/>
          <p:cNvSpPr txBox="1"/>
          <p:nvPr/>
        </p:nvSpPr>
        <p:spPr>
          <a:xfrm>
            <a:off x="334499" y="3632036"/>
            <a:ext cx="3286271" cy="937998"/>
          </a:xfrm>
          <a:prstGeom prst="rect">
            <a:avLst/>
          </a:prstGeom>
          <a:ln/>
        </p:spPr>
        <p:txBody>
          <a:bodyPr vert="horz" wrap="square" lIns="66008" tIns="33052" rIns="66008" bIns="33052" rtlCol="0" anchor="t" anchorCtr="0">
            <a:noAutofit/>
          </a:bodyPr>
          <a:lstStyle/>
          <a:p>
            <a:pPr algn="r">
              <a:lnSpc>
                <a:spcPct val="140000"/>
              </a:lnSpc>
            </a:pPr>
            <a:r>
              <a:rPr lang="en-US" sz="1275" dirty="0" err="1">
                <a:solidFill>
                  <a:schemeClr val="dk1">
                    <a:alpha val="100000"/>
                  </a:schemeClr>
                </a:solidFill>
                <a:latin typeface="Noto Sans SC"/>
                <a:ea typeface="Noto Sans SC"/>
                <a:cs typeface="Noto Sans SC"/>
              </a:rPr>
              <a:t>追求轻松娱乐，不愿被承诺束缚，这种爱情风格注重过程体验，享受恋爱游戏的乐趣</a:t>
            </a:r>
            <a:r>
              <a:rPr lang="en-US" sz="1275" dirty="0">
                <a:solidFill>
                  <a:schemeClr val="dk1">
                    <a:alpha val="100000"/>
                  </a:schemeClr>
                </a:solidFill>
                <a:latin typeface="Noto Sans SC"/>
                <a:ea typeface="Noto Sans SC"/>
                <a:cs typeface="Noto Sans SC"/>
              </a:rPr>
              <a:t>。</a:t>
            </a:r>
          </a:p>
        </p:txBody>
      </p:sp>
      <p:sp>
        <p:nvSpPr>
          <p:cNvPr id="16" name="TextBox 16"/>
          <p:cNvSpPr txBox="1"/>
          <p:nvPr/>
        </p:nvSpPr>
        <p:spPr>
          <a:xfrm>
            <a:off x="986573" y="4731698"/>
            <a:ext cx="3286271" cy="490334"/>
          </a:xfrm>
          <a:prstGeom prst="rect">
            <a:avLst/>
          </a:prstGeom>
          <a:ln/>
        </p:spPr>
        <p:txBody>
          <a:bodyPr vert="horz" wrap="square" lIns="66008" tIns="33052" rIns="66008" bIns="33052" rtlCol="0" anchor="b" anchorCtr="0">
            <a:noAutofit/>
          </a:bodyPr>
          <a:lstStyle/>
          <a:p>
            <a:pPr algn="r">
              <a:lnSpc>
                <a:spcPct val="120000"/>
              </a:lnSpc>
            </a:pPr>
            <a:r>
              <a:rPr lang="en-US" sz="2000" b="1" dirty="0" err="1">
                <a:solidFill>
                  <a:schemeClr val="accent1">
                    <a:alpha val="100000"/>
                  </a:schemeClr>
                </a:solidFill>
                <a:latin typeface="Noto Sans SC"/>
                <a:ea typeface="Noto Sans SC"/>
                <a:cs typeface="Noto Sans SC"/>
              </a:rPr>
              <a:t>友谊之爱（Storge</a:t>
            </a:r>
            <a:r>
              <a:rPr lang="en-US" sz="2000" b="1" dirty="0">
                <a:solidFill>
                  <a:schemeClr val="accent1">
                    <a:alpha val="100000"/>
                  </a:schemeClr>
                </a:solidFill>
                <a:latin typeface="Noto Sans SC"/>
                <a:ea typeface="Noto Sans SC"/>
                <a:cs typeface="Noto Sans SC"/>
              </a:rPr>
              <a:t>）</a:t>
            </a:r>
          </a:p>
        </p:txBody>
      </p:sp>
      <p:sp>
        <p:nvSpPr>
          <p:cNvPr id="17" name="TextBox 17"/>
          <p:cNvSpPr txBox="1"/>
          <p:nvPr/>
        </p:nvSpPr>
        <p:spPr>
          <a:xfrm>
            <a:off x="986995" y="5195026"/>
            <a:ext cx="3286271" cy="936111"/>
          </a:xfrm>
          <a:prstGeom prst="rect">
            <a:avLst/>
          </a:prstGeom>
          <a:ln/>
        </p:spPr>
        <p:txBody>
          <a:bodyPr vert="horz" wrap="square" lIns="66008" tIns="33052" rIns="66008" bIns="33052" rtlCol="0" anchor="t" anchorCtr="0">
            <a:noAutofit/>
          </a:bodyPr>
          <a:lstStyle/>
          <a:p>
            <a:pPr algn="r">
              <a:lnSpc>
                <a:spcPct val="140000"/>
              </a:lnSpc>
            </a:pPr>
            <a:r>
              <a:rPr lang="en-US" sz="1275" dirty="0" err="1">
                <a:solidFill>
                  <a:schemeClr val="dk1">
                    <a:alpha val="100000"/>
                  </a:schemeClr>
                </a:solidFill>
                <a:latin typeface="Noto Sans SC"/>
                <a:ea typeface="Noto Sans SC"/>
                <a:cs typeface="Noto Sans SC"/>
              </a:rPr>
              <a:t>由深厚友情自然演变的爱情，双方关系建立在深厚友谊基础上，相互扶持，共同成长</a:t>
            </a:r>
            <a:r>
              <a:rPr lang="en-US" sz="1275" dirty="0">
                <a:solidFill>
                  <a:schemeClr val="dk1">
                    <a:alpha val="100000"/>
                  </a:schemeClr>
                </a:solidFill>
                <a:latin typeface="Noto Sans SC"/>
                <a:ea typeface="Noto Sans SC"/>
                <a:cs typeface="Noto Sans SC"/>
              </a:rPr>
              <a:t>。</a:t>
            </a:r>
          </a:p>
        </p:txBody>
      </p:sp>
      <p:sp>
        <p:nvSpPr>
          <p:cNvPr id="18" name="TextBox 18"/>
          <p:cNvSpPr txBox="1"/>
          <p:nvPr/>
        </p:nvSpPr>
        <p:spPr>
          <a:xfrm>
            <a:off x="7954269" y="1601428"/>
            <a:ext cx="3286271" cy="490334"/>
          </a:xfrm>
          <a:prstGeom prst="rect">
            <a:avLst/>
          </a:prstGeom>
          <a:ln/>
        </p:spPr>
        <p:txBody>
          <a:bodyPr vert="horz" wrap="square" lIns="66008" tIns="33052" rIns="66008" bIns="33052" rtlCol="0" anchor="b" anchorCtr="0">
            <a:noAutofit/>
          </a:bodyPr>
          <a:lstStyle/>
          <a:p>
            <a:pPr algn="l">
              <a:lnSpc>
                <a:spcPct val="120000"/>
              </a:lnSpc>
            </a:pPr>
            <a:r>
              <a:rPr lang="en-US" sz="2000" b="1" dirty="0" err="1">
                <a:solidFill>
                  <a:schemeClr val="accent1">
                    <a:alpha val="100000"/>
                  </a:schemeClr>
                </a:solidFill>
                <a:latin typeface="Noto Sans SC"/>
                <a:ea typeface="Noto Sans SC"/>
                <a:cs typeface="Noto Sans SC"/>
              </a:rPr>
              <a:t>实用之爱（Pragma</a:t>
            </a:r>
            <a:r>
              <a:rPr lang="en-US" sz="2000" b="1" dirty="0">
                <a:solidFill>
                  <a:schemeClr val="accent1">
                    <a:alpha val="100000"/>
                  </a:schemeClr>
                </a:solidFill>
                <a:latin typeface="Noto Sans SC"/>
                <a:ea typeface="Noto Sans SC"/>
                <a:cs typeface="Noto Sans SC"/>
              </a:rPr>
              <a:t>）</a:t>
            </a:r>
          </a:p>
        </p:txBody>
      </p:sp>
      <p:sp>
        <p:nvSpPr>
          <p:cNvPr id="19" name="TextBox 19"/>
          <p:cNvSpPr txBox="1"/>
          <p:nvPr/>
        </p:nvSpPr>
        <p:spPr>
          <a:xfrm>
            <a:off x="7954269" y="2045706"/>
            <a:ext cx="3286271" cy="949747"/>
          </a:xfrm>
          <a:prstGeom prst="rect">
            <a:avLst/>
          </a:prstGeom>
          <a:ln/>
        </p:spPr>
        <p:txBody>
          <a:bodyPr vert="horz" wrap="square" lIns="66008" tIns="33052" rIns="66008" bIns="33052" rtlCol="0" anchor="t" anchorCtr="0">
            <a:noAutofit/>
          </a:bodyPr>
          <a:lstStyle/>
          <a:p>
            <a:pPr algn="l">
              <a:lnSpc>
                <a:spcPct val="140000"/>
              </a:lnSpc>
            </a:pPr>
            <a:r>
              <a:rPr lang="en-US" sz="1275" dirty="0" err="1">
                <a:solidFill>
                  <a:schemeClr val="dk1">
                    <a:alpha val="100000"/>
                  </a:schemeClr>
                </a:solidFill>
                <a:latin typeface="Noto Sans SC"/>
                <a:ea typeface="Noto Sans SC"/>
                <a:cs typeface="Noto Sans SC"/>
              </a:rPr>
              <a:t>强调合作互补的务实结合，双方看重对方的资源与价值，共同面对挑战，实现双赢</a:t>
            </a:r>
            <a:r>
              <a:rPr lang="en-US" sz="1275" dirty="0">
                <a:solidFill>
                  <a:schemeClr val="dk1">
                    <a:alpha val="100000"/>
                  </a:schemeClr>
                </a:solidFill>
                <a:latin typeface="Noto Sans SC"/>
                <a:ea typeface="Noto Sans SC"/>
                <a:cs typeface="Noto Sans SC"/>
              </a:rPr>
              <a:t>。</a:t>
            </a:r>
          </a:p>
        </p:txBody>
      </p:sp>
      <p:sp>
        <p:nvSpPr>
          <p:cNvPr id="20" name="TextBox 20"/>
          <p:cNvSpPr txBox="1"/>
          <p:nvPr/>
        </p:nvSpPr>
        <p:spPr>
          <a:xfrm>
            <a:off x="8545826" y="3153693"/>
            <a:ext cx="3286271" cy="490334"/>
          </a:xfrm>
          <a:prstGeom prst="rect">
            <a:avLst/>
          </a:prstGeom>
          <a:ln/>
        </p:spPr>
        <p:txBody>
          <a:bodyPr vert="horz" wrap="square" lIns="66008" tIns="33052" rIns="66008" bIns="33052" rtlCol="0" anchor="b" anchorCtr="0">
            <a:noAutofit/>
          </a:bodyPr>
          <a:lstStyle/>
          <a:p>
            <a:pPr algn="l">
              <a:lnSpc>
                <a:spcPct val="120000"/>
              </a:lnSpc>
            </a:pPr>
            <a:r>
              <a:rPr lang="en-US" sz="2000" b="1" dirty="0" err="1">
                <a:solidFill>
                  <a:schemeClr val="accent1">
                    <a:alpha val="100000"/>
                  </a:schemeClr>
                </a:solidFill>
                <a:latin typeface="Noto Sans SC"/>
                <a:ea typeface="Noto Sans SC"/>
                <a:cs typeface="Noto Sans SC"/>
              </a:rPr>
              <a:t>利他之爱（Agape</a:t>
            </a:r>
            <a:r>
              <a:rPr lang="en-US" sz="2000" b="1" dirty="0">
                <a:solidFill>
                  <a:schemeClr val="accent1">
                    <a:alpha val="100000"/>
                  </a:schemeClr>
                </a:solidFill>
                <a:latin typeface="Noto Sans SC"/>
                <a:ea typeface="Noto Sans SC"/>
                <a:cs typeface="Noto Sans SC"/>
              </a:rPr>
              <a:t>）</a:t>
            </a:r>
          </a:p>
        </p:txBody>
      </p:sp>
      <p:sp>
        <p:nvSpPr>
          <p:cNvPr id="21" name="TextBox 21"/>
          <p:cNvSpPr txBox="1"/>
          <p:nvPr/>
        </p:nvSpPr>
        <p:spPr>
          <a:xfrm>
            <a:off x="8556922" y="3607495"/>
            <a:ext cx="3286271" cy="937998"/>
          </a:xfrm>
          <a:prstGeom prst="rect">
            <a:avLst/>
          </a:prstGeom>
          <a:ln/>
        </p:spPr>
        <p:txBody>
          <a:bodyPr vert="horz" wrap="square" lIns="66008" tIns="33052" rIns="66008" bIns="33052" rtlCol="0" anchor="t" anchorCtr="0">
            <a:noAutofit/>
          </a:bodyPr>
          <a:lstStyle/>
          <a:p>
            <a:pPr algn="l">
              <a:lnSpc>
                <a:spcPct val="140000"/>
              </a:lnSpc>
            </a:pPr>
            <a:r>
              <a:rPr lang="en-US" sz="1275" dirty="0" err="1">
                <a:solidFill>
                  <a:schemeClr val="dk1">
                    <a:alpha val="100000"/>
                  </a:schemeClr>
                </a:solidFill>
                <a:latin typeface="Noto Sans SC"/>
                <a:ea typeface="Noto Sans SC"/>
                <a:cs typeface="Noto Sans SC"/>
              </a:rPr>
              <a:t>无私奉献，伴侣福祉至上，这种爱情风格注重对方的幸福与成长，不惜付出一切代价</a:t>
            </a:r>
            <a:r>
              <a:rPr lang="en-US" sz="1275" dirty="0">
                <a:solidFill>
                  <a:schemeClr val="dk1">
                    <a:alpha val="100000"/>
                  </a:schemeClr>
                </a:solidFill>
                <a:latin typeface="Noto Sans SC"/>
                <a:ea typeface="Noto Sans SC"/>
                <a:cs typeface="Noto Sans SC"/>
              </a:rPr>
              <a:t>。</a:t>
            </a:r>
          </a:p>
        </p:txBody>
      </p:sp>
      <p:sp>
        <p:nvSpPr>
          <p:cNvPr id="22" name="TextBox 22"/>
          <p:cNvSpPr txBox="1"/>
          <p:nvPr/>
        </p:nvSpPr>
        <p:spPr>
          <a:xfrm>
            <a:off x="7954269" y="4731698"/>
            <a:ext cx="3286271" cy="490334"/>
          </a:xfrm>
          <a:prstGeom prst="rect">
            <a:avLst/>
          </a:prstGeom>
          <a:ln/>
        </p:spPr>
        <p:txBody>
          <a:bodyPr vert="horz" wrap="square" lIns="66008" tIns="33052" rIns="66008" bIns="33052" rtlCol="0" anchor="b" anchorCtr="0">
            <a:noAutofit/>
          </a:bodyPr>
          <a:lstStyle/>
          <a:p>
            <a:pPr algn="l">
              <a:lnSpc>
                <a:spcPct val="120000"/>
              </a:lnSpc>
            </a:pPr>
            <a:r>
              <a:rPr lang="en-US" sz="2000" b="1" dirty="0" err="1">
                <a:solidFill>
                  <a:schemeClr val="accent1">
                    <a:alpha val="100000"/>
                  </a:schemeClr>
                </a:solidFill>
                <a:latin typeface="Noto Sans SC"/>
                <a:ea typeface="Noto Sans SC"/>
                <a:cs typeface="Noto Sans SC"/>
              </a:rPr>
              <a:t>占有之爱（Mania</a:t>
            </a:r>
            <a:r>
              <a:rPr lang="en-US" sz="2000" b="1" dirty="0">
                <a:solidFill>
                  <a:schemeClr val="accent1">
                    <a:alpha val="100000"/>
                  </a:schemeClr>
                </a:solidFill>
                <a:latin typeface="Noto Sans SC"/>
                <a:ea typeface="Noto Sans SC"/>
                <a:cs typeface="Noto Sans SC"/>
              </a:rPr>
              <a:t>）</a:t>
            </a:r>
          </a:p>
        </p:txBody>
      </p:sp>
      <p:sp>
        <p:nvSpPr>
          <p:cNvPr id="23" name="TextBox 23"/>
          <p:cNvSpPr txBox="1"/>
          <p:nvPr/>
        </p:nvSpPr>
        <p:spPr>
          <a:xfrm>
            <a:off x="7947560" y="5195026"/>
            <a:ext cx="3286271" cy="936111"/>
          </a:xfrm>
          <a:prstGeom prst="rect">
            <a:avLst/>
          </a:prstGeom>
          <a:ln/>
        </p:spPr>
        <p:txBody>
          <a:bodyPr vert="horz" wrap="square" lIns="66008" tIns="33052" rIns="66008" bIns="33052" rtlCol="0" anchor="t" anchorCtr="0">
            <a:noAutofit/>
          </a:bodyPr>
          <a:lstStyle/>
          <a:p>
            <a:pPr algn="l">
              <a:lnSpc>
                <a:spcPct val="140000"/>
              </a:lnSpc>
            </a:pPr>
            <a:r>
              <a:rPr lang="en-US" sz="1275" dirty="0" err="1">
                <a:solidFill>
                  <a:schemeClr val="dk1">
                    <a:alpha val="100000"/>
                  </a:schemeClr>
                </a:solidFill>
                <a:latin typeface="Noto Sans SC"/>
                <a:ea typeface="Noto Sans SC"/>
                <a:cs typeface="Noto Sans SC"/>
              </a:rPr>
              <a:t>依赖与嫉妒交织，这种爱情风格可能源于内心深处的占有欲，对伴侣的行踪和社交圈子产生过度的关注和疑虑</a:t>
            </a:r>
            <a:r>
              <a:rPr lang="en-US" sz="1275" dirty="0">
                <a:solidFill>
                  <a:schemeClr val="dk1">
                    <a:alpha val="100000"/>
                  </a:schemeClr>
                </a:solidFill>
                <a:latin typeface="Noto Sans SC"/>
                <a:ea typeface="Noto Sans SC"/>
                <a:cs typeface="Noto Sans SC"/>
              </a:rPr>
              <a:t>。</a:t>
            </a:r>
          </a:p>
        </p:txBody>
      </p:sp>
      <p:sp>
        <p:nvSpPr>
          <p:cNvPr id="24" name="TextBox 24"/>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浪漫之爱的风格</a:t>
            </a:r>
          </a:p>
        </p:txBody>
      </p:sp>
      <p:sp>
        <p:nvSpPr>
          <p:cNvPr id="25" name="TextBox 25"/>
          <p:cNvSpPr txBox="1"/>
          <p:nvPr/>
        </p:nvSpPr>
        <p:spPr>
          <a:xfrm>
            <a:off x="4306344" y="2134011"/>
            <a:ext cx="849630" cy="4819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a:ea typeface="Noto Sans SC"/>
                <a:cs typeface="Noto Sans SC"/>
              </a:rPr>
              <a:t>01</a:t>
            </a:r>
          </a:p>
        </p:txBody>
      </p:sp>
      <p:sp>
        <p:nvSpPr>
          <p:cNvPr id="26" name="TextBox 26"/>
          <p:cNvSpPr txBox="1"/>
          <p:nvPr/>
        </p:nvSpPr>
        <p:spPr>
          <a:xfrm>
            <a:off x="7079064" y="2121740"/>
            <a:ext cx="849630" cy="4819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a:ea typeface="Noto Sans SC"/>
                <a:cs typeface="Noto Sans SC"/>
              </a:rPr>
              <a:t>04</a:t>
            </a:r>
          </a:p>
        </p:txBody>
      </p:sp>
      <p:sp>
        <p:nvSpPr>
          <p:cNvPr id="27" name="TextBox 27"/>
          <p:cNvSpPr txBox="1"/>
          <p:nvPr/>
        </p:nvSpPr>
        <p:spPr>
          <a:xfrm>
            <a:off x="3635912" y="3653010"/>
            <a:ext cx="849630" cy="4819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a:ea typeface="Noto Sans SC"/>
                <a:cs typeface="Noto Sans SC"/>
              </a:rPr>
              <a:t>02</a:t>
            </a:r>
          </a:p>
        </p:txBody>
      </p:sp>
      <p:sp>
        <p:nvSpPr>
          <p:cNvPr id="28" name="TextBox 28"/>
          <p:cNvSpPr txBox="1"/>
          <p:nvPr/>
        </p:nvSpPr>
        <p:spPr>
          <a:xfrm>
            <a:off x="7670621" y="3640740"/>
            <a:ext cx="849630" cy="4819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a:ea typeface="Noto Sans SC"/>
                <a:cs typeface="Noto Sans SC"/>
              </a:rPr>
              <a:t>05</a:t>
            </a:r>
          </a:p>
        </p:txBody>
      </p:sp>
      <p:sp>
        <p:nvSpPr>
          <p:cNvPr id="29" name="TextBox 29"/>
          <p:cNvSpPr txBox="1"/>
          <p:nvPr/>
        </p:nvSpPr>
        <p:spPr>
          <a:xfrm>
            <a:off x="4306344" y="5094847"/>
            <a:ext cx="849630" cy="4819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a:ea typeface="Noto Sans SC"/>
                <a:cs typeface="Noto Sans SC"/>
              </a:rPr>
              <a:t>03</a:t>
            </a:r>
          </a:p>
        </p:txBody>
      </p:sp>
      <p:sp>
        <p:nvSpPr>
          <p:cNvPr id="30" name="TextBox 30"/>
          <p:cNvSpPr txBox="1"/>
          <p:nvPr/>
        </p:nvSpPr>
        <p:spPr>
          <a:xfrm>
            <a:off x="7079064" y="5082576"/>
            <a:ext cx="849630" cy="4819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a:ea typeface="Noto Sans SC"/>
                <a:cs typeface="Noto Sans SC"/>
              </a:rPr>
              <a:t>06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arn(inVertical)">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barn(inVertical)">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barn(inVertical)">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arn(inVertical)">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barn(inVertical)">
                                      <p:cBhvr>
                                        <p:cTn id="63" dur="500"/>
                                        <p:tgtEl>
                                          <p:spTgt spid="17"/>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barn(inVertical)">
                                      <p:cBhvr>
                                        <p:cTn id="6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6583" r="16583"/>
          <a:stretch>
            <a:fillRect/>
          </a:stretch>
        </p:blipFill>
        <p:spPr>
          <a:xfrm>
            <a:off x="4070039" y="1545914"/>
            <a:ext cx="3861422" cy="3861422"/>
          </a:xfrm>
          <a:prstGeom prst="diamond">
            <a:avLst/>
          </a:prstGeom>
        </p:spPr>
      </p:pic>
      <p:sp>
        <p:nvSpPr>
          <p:cNvPr id="3" name="TextBox 3"/>
          <p:cNvSpPr txBox="1"/>
          <p:nvPr/>
        </p:nvSpPr>
        <p:spPr>
          <a:xfrm>
            <a:off x="476023" y="265328"/>
            <a:ext cx="11239500" cy="914400"/>
          </a:xfrm>
          <a:prstGeom prst="rect">
            <a:avLst/>
          </a:prstGeom>
          <a:ln/>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Noto Sans SC"/>
                <a:ea typeface="Noto Sans SC"/>
                <a:cs typeface="Noto Sans SC"/>
              </a:rPr>
              <a:t>四种爱情体验</a:t>
            </a:r>
          </a:p>
        </p:txBody>
      </p:sp>
      <p:sp>
        <p:nvSpPr>
          <p:cNvPr id="4" name="TextBox 4"/>
          <p:cNvSpPr txBox="1"/>
          <p:nvPr/>
        </p:nvSpPr>
        <p:spPr>
          <a:xfrm>
            <a:off x="216800" y="2235958"/>
            <a:ext cx="3905833" cy="1129392"/>
          </a:xfrm>
          <a:prstGeom prst="rect">
            <a:avLst/>
          </a:prstGeom>
          <a:ln/>
        </p:spPr>
        <p:txBody>
          <a:bodyPr vert="horz" wrap="square" lIns="114300" tIns="57150" rIns="114300" bIns="57150" rtlCol="0" anchor="t" anchorCtr="0">
            <a:normAutofit/>
          </a:bodyPr>
          <a:lstStyle/>
          <a:p>
            <a:pPr algn="r">
              <a:lnSpc>
                <a:spcPct val="140000"/>
              </a:lnSpc>
            </a:pPr>
            <a:r>
              <a:rPr lang="en-US" sz="1425" dirty="0" err="1">
                <a:solidFill>
                  <a:schemeClr val="dk1">
                    <a:alpha val="100000"/>
                  </a:schemeClr>
                </a:solidFill>
                <a:latin typeface="Noto Sans SC"/>
                <a:ea typeface="Noto Sans SC"/>
                <a:cs typeface="Noto Sans SC"/>
              </a:rPr>
              <a:t>当人们在情感上感到恐惧或面临分离时，会自然寻求庇护和安全感，这是人类基本的心理需求之一</a:t>
            </a:r>
            <a:r>
              <a:rPr lang="en-US" sz="1425" dirty="0">
                <a:solidFill>
                  <a:schemeClr val="dk1">
                    <a:alpha val="100000"/>
                  </a:schemeClr>
                </a:solidFill>
                <a:latin typeface="Noto Sans SC"/>
                <a:ea typeface="Noto Sans SC"/>
                <a:cs typeface="Noto Sans SC"/>
              </a:rPr>
              <a:t>。</a:t>
            </a:r>
          </a:p>
        </p:txBody>
      </p:sp>
      <p:sp>
        <p:nvSpPr>
          <p:cNvPr id="5" name="TextBox 5"/>
          <p:cNvSpPr txBox="1"/>
          <p:nvPr/>
        </p:nvSpPr>
        <p:spPr>
          <a:xfrm>
            <a:off x="216800" y="1629875"/>
            <a:ext cx="3905833" cy="502799"/>
          </a:xfrm>
          <a:prstGeom prst="rect">
            <a:avLst/>
          </a:prstGeom>
          <a:ln/>
        </p:spPr>
        <p:txBody>
          <a:bodyPr vert="horz" wrap="square" lIns="114300" tIns="57150" rIns="114300" bIns="57150" rtlCol="0" anchor="ctr" anchorCtr="0">
            <a:noAutofit/>
          </a:bodyPr>
          <a:lstStyle/>
          <a:p>
            <a:pPr algn="r">
              <a:lnSpc>
                <a:spcPct val="120000"/>
              </a:lnSpc>
            </a:pPr>
            <a:r>
              <a:rPr lang="en-US" sz="2100" b="1" dirty="0" err="1">
                <a:solidFill>
                  <a:schemeClr val="accent1">
                    <a:alpha val="100000"/>
                  </a:schemeClr>
                </a:solidFill>
                <a:latin typeface="Noto Sans SC"/>
                <a:ea typeface="Noto Sans SC"/>
                <a:cs typeface="Noto Sans SC"/>
              </a:rPr>
              <a:t>依恋之爱</a:t>
            </a:r>
            <a:endParaRPr lang="en-US" sz="2100" b="1" dirty="0">
              <a:solidFill>
                <a:schemeClr val="accent1">
                  <a:alpha val="100000"/>
                </a:schemeClr>
              </a:solidFill>
              <a:latin typeface="Noto Sans SC"/>
              <a:ea typeface="Noto Sans SC"/>
              <a:cs typeface="Noto Sans SC"/>
            </a:endParaRPr>
          </a:p>
        </p:txBody>
      </p:sp>
      <p:sp>
        <p:nvSpPr>
          <p:cNvPr id="6" name="TextBox 6"/>
          <p:cNvSpPr txBox="1"/>
          <p:nvPr/>
        </p:nvSpPr>
        <p:spPr>
          <a:xfrm>
            <a:off x="8027972" y="2207383"/>
            <a:ext cx="3905833" cy="1129392"/>
          </a:xfrm>
          <a:prstGeom prst="rect">
            <a:avLst/>
          </a:prstGeom>
          <a:ln/>
        </p:spPr>
        <p:txBody>
          <a:bodyPr vert="horz" wrap="square" lIns="114300" tIns="57150" rIns="114300" bIns="57150" rtlCol="0" anchor="t" anchorCtr="0">
            <a:normAutofit/>
          </a:bodyPr>
          <a:lstStyle/>
          <a:p>
            <a:pPr>
              <a:lnSpc>
                <a:spcPct val="140000"/>
              </a:lnSpc>
            </a:pPr>
            <a:r>
              <a:rPr lang="en-US" sz="1425" dirty="0" err="1">
                <a:solidFill>
                  <a:schemeClr val="dk1">
                    <a:alpha val="100000"/>
                  </a:schemeClr>
                </a:solidFill>
                <a:latin typeface="Noto Sans SC"/>
                <a:ea typeface="Noto Sans SC"/>
                <a:cs typeface="Noto Sans SC"/>
              </a:rPr>
              <a:t>对他人的幸福有着深切的利他关怀，愿意付出一切代价，这种无私的爱体现了人类情感的崇高与伟大</a:t>
            </a:r>
            <a:r>
              <a:rPr lang="en-US" sz="1425" dirty="0">
                <a:solidFill>
                  <a:schemeClr val="dk1">
                    <a:alpha val="100000"/>
                  </a:schemeClr>
                </a:solidFill>
                <a:latin typeface="Noto Sans SC"/>
                <a:ea typeface="Noto Sans SC"/>
                <a:cs typeface="Noto Sans SC"/>
              </a:rPr>
              <a:t>。</a:t>
            </a:r>
          </a:p>
        </p:txBody>
      </p:sp>
      <p:sp>
        <p:nvSpPr>
          <p:cNvPr id="7" name="TextBox 7"/>
          <p:cNvSpPr txBox="1"/>
          <p:nvPr/>
        </p:nvSpPr>
        <p:spPr>
          <a:xfrm>
            <a:off x="7988535" y="5255554"/>
            <a:ext cx="3905833" cy="1143173"/>
          </a:xfrm>
          <a:prstGeom prst="rect">
            <a:avLst/>
          </a:prstGeom>
          <a:ln/>
        </p:spPr>
        <p:txBody>
          <a:bodyPr vert="horz" wrap="square" lIns="114300" tIns="57150" rIns="114300" bIns="57150" rtlCol="0" anchor="t" anchorCtr="0">
            <a:normAutofit/>
          </a:bodyPr>
          <a:lstStyle/>
          <a:p>
            <a:pPr>
              <a:lnSpc>
                <a:spcPct val="140000"/>
              </a:lnSpc>
            </a:pPr>
            <a:r>
              <a:rPr lang="en-US" sz="1500" dirty="0" err="1">
                <a:solidFill>
                  <a:schemeClr val="dk1">
                    <a:alpha val="100000"/>
                  </a:schemeClr>
                </a:solidFill>
                <a:latin typeface="Noto Sans SC"/>
                <a:ea typeface="Noto Sans SC"/>
                <a:cs typeface="Noto Sans SC"/>
              </a:rPr>
              <a:t>喜欢与情欲交织的“相爱”状态，是两个人之间情感联系和性吸引力的综合体现，是爱情中最美好的部分</a:t>
            </a:r>
            <a:r>
              <a:rPr lang="en-US" sz="1500" dirty="0">
                <a:solidFill>
                  <a:schemeClr val="dk1">
                    <a:alpha val="100000"/>
                  </a:schemeClr>
                </a:solidFill>
                <a:latin typeface="Noto Sans SC"/>
                <a:ea typeface="Noto Sans SC"/>
                <a:cs typeface="Noto Sans SC"/>
              </a:rPr>
              <a:t>。</a:t>
            </a:r>
          </a:p>
        </p:txBody>
      </p:sp>
      <p:sp>
        <p:nvSpPr>
          <p:cNvPr id="8" name="TextBox 8"/>
          <p:cNvSpPr txBox="1"/>
          <p:nvPr/>
        </p:nvSpPr>
        <p:spPr>
          <a:xfrm>
            <a:off x="7988535" y="1629875"/>
            <a:ext cx="3905833" cy="502799"/>
          </a:xfrm>
          <a:prstGeom prst="rect">
            <a:avLst/>
          </a:prstGeom>
          <a:ln/>
        </p:spPr>
        <p:txBody>
          <a:bodyPr vert="horz" wrap="square" lIns="114300" tIns="57150" rIns="114300" bIns="57150" rtlCol="0" anchor="ctr" anchorCtr="0">
            <a:noAutofit/>
          </a:bodyPr>
          <a:lstStyle/>
          <a:p>
            <a:pPr algn="l">
              <a:lnSpc>
                <a:spcPct val="120000"/>
              </a:lnSpc>
            </a:pPr>
            <a:r>
              <a:rPr lang="en-US" sz="2100" b="1" dirty="0" err="1">
                <a:solidFill>
                  <a:schemeClr val="accent1">
                    <a:alpha val="100000"/>
                  </a:schemeClr>
                </a:solidFill>
                <a:latin typeface="Noto Sans SC"/>
                <a:ea typeface="Noto Sans SC"/>
                <a:cs typeface="Noto Sans SC"/>
              </a:rPr>
              <a:t>温情之爱</a:t>
            </a:r>
            <a:endParaRPr lang="en-US" sz="2100" b="1" dirty="0">
              <a:solidFill>
                <a:schemeClr val="accent1">
                  <a:alpha val="100000"/>
                </a:schemeClr>
              </a:solidFill>
              <a:latin typeface="Noto Sans SC"/>
              <a:ea typeface="Noto Sans SC"/>
              <a:cs typeface="Noto Sans SC"/>
            </a:endParaRPr>
          </a:p>
        </p:txBody>
      </p:sp>
      <p:sp>
        <p:nvSpPr>
          <p:cNvPr id="9" name="TextBox 9"/>
          <p:cNvSpPr txBox="1"/>
          <p:nvPr/>
        </p:nvSpPr>
        <p:spPr>
          <a:xfrm>
            <a:off x="156774" y="5284129"/>
            <a:ext cx="3905833" cy="1143173"/>
          </a:xfrm>
          <a:prstGeom prst="rect">
            <a:avLst/>
          </a:prstGeom>
          <a:ln/>
        </p:spPr>
        <p:txBody>
          <a:bodyPr vert="horz" wrap="square" lIns="114300" tIns="57150" rIns="114300" bIns="57150" rtlCol="0" anchor="t" anchorCtr="0">
            <a:normAutofit/>
          </a:bodyPr>
          <a:lstStyle/>
          <a:p>
            <a:pPr algn="r">
              <a:lnSpc>
                <a:spcPct val="140000"/>
              </a:lnSpc>
            </a:pPr>
            <a:r>
              <a:rPr lang="en-US" sz="1500" dirty="0" err="1">
                <a:solidFill>
                  <a:schemeClr val="dk1">
                    <a:alpha val="100000"/>
                  </a:schemeClr>
                </a:solidFill>
                <a:latin typeface="Noto Sans SC"/>
                <a:ea typeface="Noto Sans SC"/>
                <a:cs typeface="Noto Sans SC"/>
              </a:rPr>
              <a:t>基于现实考量，如奖赏与惩罚，所形成的爱情关系。这种关系可能缺乏浪漫色彩，但更加稳定和持久</a:t>
            </a:r>
            <a:r>
              <a:rPr lang="en-US" sz="1500" dirty="0">
                <a:solidFill>
                  <a:schemeClr val="dk1">
                    <a:alpha val="100000"/>
                  </a:schemeClr>
                </a:solidFill>
                <a:latin typeface="Noto Sans SC"/>
                <a:ea typeface="Noto Sans SC"/>
                <a:cs typeface="Noto Sans SC"/>
              </a:rPr>
              <a:t>。</a:t>
            </a:r>
          </a:p>
        </p:txBody>
      </p:sp>
      <p:sp>
        <p:nvSpPr>
          <p:cNvPr id="10" name="TextBox 10"/>
          <p:cNvSpPr txBox="1"/>
          <p:nvPr/>
        </p:nvSpPr>
        <p:spPr>
          <a:xfrm>
            <a:off x="177362" y="4706621"/>
            <a:ext cx="3905833" cy="502799"/>
          </a:xfrm>
          <a:prstGeom prst="rect">
            <a:avLst/>
          </a:prstGeom>
          <a:ln/>
        </p:spPr>
        <p:txBody>
          <a:bodyPr vert="horz" wrap="square" lIns="114300" tIns="57150" rIns="114300" bIns="57150" rtlCol="0" anchor="ctr" anchorCtr="0">
            <a:noAutofit/>
          </a:bodyPr>
          <a:lstStyle/>
          <a:p>
            <a:pPr algn="r">
              <a:lnSpc>
                <a:spcPct val="120000"/>
              </a:lnSpc>
            </a:pPr>
            <a:r>
              <a:rPr lang="en-US" sz="2100" b="1" dirty="0" err="1">
                <a:solidFill>
                  <a:schemeClr val="accent1">
                    <a:alpha val="100000"/>
                  </a:schemeClr>
                </a:solidFill>
                <a:latin typeface="Noto Sans SC"/>
                <a:ea typeface="Noto Sans SC"/>
                <a:cs typeface="Noto Sans SC"/>
              </a:rPr>
              <a:t>伴侣之爱</a:t>
            </a:r>
            <a:endParaRPr lang="en-US" sz="2100" b="1" dirty="0">
              <a:solidFill>
                <a:schemeClr val="accent1">
                  <a:alpha val="100000"/>
                </a:schemeClr>
              </a:solidFill>
              <a:latin typeface="Noto Sans SC"/>
              <a:ea typeface="Noto Sans SC"/>
              <a:cs typeface="Noto Sans SC"/>
            </a:endParaRPr>
          </a:p>
        </p:txBody>
      </p:sp>
      <p:sp>
        <p:nvSpPr>
          <p:cNvPr id="11" name="AutoShape 11"/>
          <p:cNvSpPr/>
          <p:nvPr/>
        </p:nvSpPr>
        <p:spPr>
          <a:xfrm>
            <a:off x="4364358" y="1629875"/>
            <a:ext cx="682752" cy="682752"/>
          </a:xfrm>
          <a:prstGeom prst="ellipse">
            <a:avLst/>
          </a:prstGeom>
          <a:noFill/>
          <a:ln w="19050">
            <a:solidFill>
              <a:schemeClr val="accent1">
                <a:alpha val="100000"/>
              </a:schemeClr>
            </a:solidFill>
            <a:prstDash val="solid"/>
          </a:ln>
        </p:spPr>
      </p:sp>
      <p:sp>
        <p:nvSpPr>
          <p:cNvPr id="12" name="TextBox 12"/>
          <p:cNvSpPr txBox="1"/>
          <p:nvPr/>
        </p:nvSpPr>
        <p:spPr>
          <a:xfrm>
            <a:off x="4170154" y="1730269"/>
            <a:ext cx="1059180" cy="4819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a:ea typeface="Noto Sans SC"/>
                <a:cs typeface="Noto Sans SC"/>
              </a:rPr>
              <a:t>01</a:t>
            </a:r>
          </a:p>
        </p:txBody>
      </p:sp>
      <p:sp>
        <p:nvSpPr>
          <p:cNvPr id="13" name="AutoShape 13"/>
          <p:cNvSpPr/>
          <p:nvPr/>
        </p:nvSpPr>
        <p:spPr>
          <a:xfrm>
            <a:off x="7178908" y="1629875"/>
            <a:ext cx="682752" cy="682752"/>
          </a:xfrm>
          <a:prstGeom prst="ellipse">
            <a:avLst/>
          </a:prstGeom>
          <a:noFill/>
          <a:ln w="19050">
            <a:solidFill>
              <a:schemeClr val="accent1">
                <a:alpha val="100000"/>
              </a:schemeClr>
            </a:solidFill>
            <a:prstDash val="solid"/>
          </a:ln>
        </p:spPr>
      </p:sp>
      <p:sp>
        <p:nvSpPr>
          <p:cNvPr id="14" name="TextBox 14"/>
          <p:cNvSpPr txBox="1"/>
          <p:nvPr/>
        </p:nvSpPr>
        <p:spPr>
          <a:xfrm>
            <a:off x="6984704" y="1730269"/>
            <a:ext cx="1059180" cy="4819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a:ea typeface="Noto Sans SC"/>
                <a:cs typeface="Noto Sans SC"/>
              </a:rPr>
              <a:t>02</a:t>
            </a:r>
          </a:p>
        </p:txBody>
      </p:sp>
      <p:sp>
        <p:nvSpPr>
          <p:cNvPr id="15" name="AutoShape 15"/>
          <p:cNvSpPr/>
          <p:nvPr/>
        </p:nvSpPr>
        <p:spPr>
          <a:xfrm>
            <a:off x="7139471" y="4678046"/>
            <a:ext cx="682752" cy="682752"/>
          </a:xfrm>
          <a:prstGeom prst="ellipse">
            <a:avLst/>
          </a:prstGeom>
          <a:noFill/>
          <a:ln w="19050">
            <a:solidFill>
              <a:schemeClr val="accent1">
                <a:alpha val="100000"/>
              </a:schemeClr>
            </a:solidFill>
            <a:prstDash val="solid"/>
          </a:ln>
        </p:spPr>
      </p:sp>
      <p:sp>
        <p:nvSpPr>
          <p:cNvPr id="16" name="TextBox 16"/>
          <p:cNvSpPr txBox="1"/>
          <p:nvPr/>
        </p:nvSpPr>
        <p:spPr>
          <a:xfrm>
            <a:off x="6945267" y="4778440"/>
            <a:ext cx="1059180" cy="4819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a:ea typeface="Noto Sans SC"/>
                <a:cs typeface="Noto Sans SC"/>
              </a:rPr>
              <a:t>04</a:t>
            </a:r>
          </a:p>
        </p:txBody>
      </p:sp>
      <p:sp>
        <p:nvSpPr>
          <p:cNvPr id="17" name="AutoShape 17"/>
          <p:cNvSpPr/>
          <p:nvPr/>
        </p:nvSpPr>
        <p:spPr>
          <a:xfrm>
            <a:off x="4324921" y="4678046"/>
            <a:ext cx="682752" cy="682752"/>
          </a:xfrm>
          <a:prstGeom prst="ellipse">
            <a:avLst/>
          </a:prstGeom>
          <a:noFill/>
          <a:ln w="19050">
            <a:solidFill>
              <a:schemeClr val="accent1">
                <a:alpha val="100000"/>
              </a:schemeClr>
            </a:solidFill>
            <a:prstDash val="solid"/>
          </a:ln>
        </p:spPr>
      </p:sp>
      <p:sp>
        <p:nvSpPr>
          <p:cNvPr id="18" name="TextBox 18"/>
          <p:cNvSpPr txBox="1"/>
          <p:nvPr/>
        </p:nvSpPr>
        <p:spPr>
          <a:xfrm>
            <a:off x="4130717" y="4778440"/>
            <a:ext cx="1059180" cy="4819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a:ea typeface="Noto Sans SC"/>
                <a:cs typeface="Noto Sans SC"/>
              </a:rPr>
              <a:t>03</a:t>
            </a:r>
          </a:p>
        </p:txBody>
      </p:sp>
      <p:sp>
        <p:nvSpPr>
          <p:cNvPr id="19" name="TextBox 19"/>
          <p:cNvSpPr txBox="1"/>
          <p:nvPr/>
        </p:nvSpPr>
        <p:spPr>
          <a:xfrm>
            <a:off x="7988535" y="4801871"/>
            <a:ext cx="3905833" cy="502799"/>
          </a:xfrm>
          <a:prstGeom prst="rect">
            <a:avLst/>
          </a:prstGeom>
          <a:ln/>
        </p:spPr>
        <p:txBody>
          <a:bodyPr vert="horz" wrap="square" lIns="114300" tIns="57150" rIns="114300" bIns="57150" rtlCol="0" anchor="ctr" anchorCtr="0">
            <a:noAutofit/>
          </a:bodyPr>
          <a:lstStyle/>
          <a:p>
            <a:pPr algn="l">
              <a:lnSpc>
                <a:spcPct val="120000"/>
              </a:lnSpc>
            </a:pPr>
            <a:r>
              <a:rPr lang="en-US" sz="2100" b="1" dirty="0" err="1">
                <a:solidFill>
                  <a:schemeClr val="accent1">
                    <a:alpha val="100000"/>
                  </a:schemeClr>
                </a:solidFill>
                <a:latin typeface="Noto Sans SC"/>
                <a:ea typeface="Noto Sans SC"/>
                <a:cs typeface="Noto Sans SC"/>
              </a:rPr>
              <a:t>浪漫之爱</a:t>
            </a:r>
            <a:endParaRPr lang="en-US" sz="2100" b="1" dirty="0">
              <a:solidFill>
                <a:schemeClr val="accent1">
                  <a:alpha val="100000"/>
                </a:schemeClr>
              </a:solidFill>
              <a:latin typeface="Noto Sans SC"/>
              <a:ea typeface="Noto Sans SC"/>
              <a:cs typeface="Noto Sans S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barn(inVertical)">
                                      <p:cBhvr>
                                        <p:cTn id="22" dur="500"/>
                                        <p:tgtEl>
                                          <p:spTgt spid="1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arn(inVertic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爱情三角形与故事</a:t>
            </a:r>
          </a:p>
        </p:txBody>
      </p:sp>
      <p:sp>
        <p:nvSpPr>
          <p:cNvPr id="3" name="AutoShape 3"/>
          <p:cNvSpPr/>
          <p:nvPr/>
        </p:nvSpPr>
        <p:spPr>
          <a:xfrm>
            <a:off x="537512" y="1664304"/>
            <a:ext cx="638131" cy="638131"/>
          </a:xfrm>
          <a:prstGeom prst="ellipse">
            <a:avLst/>
          </a:prstGeom>
          <a:solidFill>
            <a:schemeClr val="accent1">
              <a:alpha val="20000"/>
            </a:schemeClr>
          </a:solidFill>
          <a:ln/>
        </p:spPr>
      </p:sp>
      <p:sp>
        <p:nvSpPr>
          <p:cNvPr id="4" name="TextBox 4"/>
          <p:cNvSpPr txBox="1"/>
          <p:nvPr/>
        </p:nvSpPr>
        <p:spPr>
          <a:xfrm>
            <a:off x="1300882" y="1463721"/>
            <a:ext cx="6886575" cy="765904"/>
          </a:xfrm>
          <a:prstGeom prst="rect">
            <a:avLst/>
          </a:prstGeom>
          <a:ln/>
        </p:spPr>
        <p:txBody>
          <a:bodyPr vert="horz" wrap="square" lIns="123825" tIns="123825" rIns="57150" bIns="123825" rtlCol="0" anchor="b" anchorCtr="0">
            <a:noAutofit/>
          </a:bodyPr>
          <a:lstStyle/>
          <a:p>
            <a:pPr>
              <a:lnSpc>
                <a:spcPct val="140000"/>
              </a:lnSpc>
            </a:pPr>
            <a:r>
              <a:rPr lang="en-US" sz="2400" b="1" dirty="0" err="1">
                <a:solidFill>
                  <a:schemeClr val="accent1">
                    <a:alpha val="100000"/>
                  </a:schemeClr>
                </a:solidFill>
                <a:latin typeface="Noto Sans SC"/>
                <a:ea typeface="Noto Sans SC"/>
                <a:cs typeface="Noto Sans SC"/>
              </a:rPr>
              <a:t>三要素模型</a:t>
            </a:r>
            <a:endParaRPr lang="en-US" sz="2400" b="1" dirty="0">
              <a:solidFill>
                <a:schemeClr val="accent1">
                  <a:alpha val="100000"/>
                </a:schemeClr>
              </a:solidFill>
              <a:latin typeface="Noto Sans SC"/>
              <a:ea typeface="Noto Sans SC"/>
              <a:cs typeface="Noto Sans SC"/>
            </a:endParaRPr>
          </a:p>
        </p:txBody>
      </p:sp>
      <p:sp>
        <p:nvSpPr>
          <p:cNvPr id="5" name="TextBox 5"/>
          <p:cNvSpPr txBox="1"/>
          <p:nvPr/>
        </p:nvSpPr>
        <p:spPr>
          <a:xfrm>
            <a:off x="1300882" y="1998589"/>
            <a:ext cx="6891292" cy="1083679"/>
          </a:xfrm>
          <a:prstGeom prst="rect">
            <a:avLst/>
          </a:prstGeom>
          <a:ln/>
        </p:spPr>
        <p:txBody>
          <a:bodyPr vert="horz" wrap="square" lIns="123825" tIns="123825" rIns="57150" bIns="123825" rtlCol="0" anchor="t" anchorCtr="0">
            <a:noAutofit/>
          </a:bodyPr>
          <a:lstStyle/>
          <a:p>
            <a:pPr>
              <a:lnSpc>
                <a:spcPct val="140000"/>
              </a:lnSpc>
            </a:pPr>
            <a:r>
              <a:rPr lang="en-US" sz="1350" dirty="0" err="1">
                <a:solidFill>
                  <a:schemeClr val="dk1">
                    <a:alpha val="100000"/>
                  </a:schemeClr>
                </a:solidFill>
                <a:latin typeface="Noto Sans SC"/>
                <a:ea typeface="Noto Sans SC"/>
                <a:cs typeface="Noto Sans SC"/>
              </a:rPr>
              <a:t>罗伯特·斯滕伯格提出爱情三角形理论，指出亲密、激情与承诺是构成爱情关系的三个核心要素</a:t>
            </a:r>
            <a:r>
              <a:rPr lang="en-US" sz="1350" dirty="0">
                <a:solidFill>
                  <a:schemeClr val="dk1">
                    <a:alpha val="100000"/>
                  </a:schemeClr>
                </a:solidFill>
                <a:latin typeface="Noto Sans SC"/>
                <a:ea typeface="Noto Sans SC"/>
                <a:cs typeface="Noto Sans SC"/>
              </a:rPr>
              <a:t>。</a:t>
            </a:r>
          </a:p>
        </p:txBody>
      </p:sp>
      <p:sp>
        <p:nvSpPr>
          <p:cNvPr id="6" name="AutoShape 6"/>
          <p:cNvSpPr/>
          <p:nvPr/>
        </p:nvSpPr>
        <p:spPr>
          <a:xfrm>
            <a:off x="537512" y="3384629"/>
            <a:ext cx="638131" cy="638131"/>
          </a:xfrm>
          <a:prstGeom prst="ellipse">
            <a:avLst/>
          </a:prstGeom>
          <a:solidFill>
            <a:schemeClr val="accent1">
              <a:alpha val="20000"/>
            </a:schemeClr>
          </a:solidFill>
          <a:ln/>
        </p:spPr>
      </p:sp>
      <p:sp>
        <p:nvSpPr>
          <p:cNvPr id="7" name="TextBox 7"/>
          <p:cNvSpPr txBox="1"/>
          <p:nvPr/>
        </p:nvSpPr>
        <p:spPr>
          <a:xfrm>
            <a:off x="1300882" y="3182098"/>
            <a:ext cx="6886575" cy="769800"/>
          </a:xfrm>
          <a:prstGeom prst="rect">
            <a:avLst/>
          </a:prstGeom>
          <a:ln/>
        </p:spPr>
        <p:txBody>
          <a:bodyPr vert="horz" wrap="square" lIns="123825" tIns="123825" rIns="57150" bIns="123825" rtlCol="0" anchor="b" anchorCtr="0">
            <a:noAutofit/>
          </a:bodyPr>
          <a:lstStyle/>
          <a:p>
            <a:pPr>
              <a:lnSpc>
                <a:spcPct val="140000"/>
              </a:lnSpc>
            </a:pPr>
            <a:r>
              <a:rPr lang="en-US" sz="2400" b="1" dirty="0" err="1">
                <a:solidFill>
                  <a:schemeClr val="accent1">
                    <a:alpha val="100000"/>
                  </a:schemeClr>
                </a:solidFill>
                <a:latin typeface="Noto Sans SC"/>
                <a:ea typeface="Noto Sans SC"/>
                <a:cs typeface="Noto Sans SC"/>
              </a:rPr>
              <a:t>爱情类型八种</a:t>
            </a:r>
            <a:endParaRPr lang="en-US" sz="2400" b="1" dirty="0">
              <a:solidFill>
                <a:schemeClr val="accent1">
                  <a:alpha val="100000"/>
                </a:schemeClr>
              </a:solidFill>
              <a:latin typeface="Noto Sans SC"/>
              <a:ea typeface="Noto Sans SC"/>
              <a:cs typeface="Noto Sans SC"/>
            </a:endParaRPr>
          </a:p>
        </p:txBody>
      </p:sp>
      <p:sp>
        <p:nvSpPr>
          <p:cNvPr id="8" name="AutoShape 8"/>
          <p:cNvSpPr/>
          <p:nvPr/>
        </p:nvSpPr>
        <p:spPr>
          <a:xfrm>
            <a:off x="537512" y="5104954"/>
            <a:ext cx="638131" cy="638131"/>
          </a:xfrm>
          <a:prstGeom prst="ellipse">
            <a:avLst/>
          </a:prstGeom>
          <a:solidFill>
            <a:schemeClr val="accent1">
              <a:alpha val="20000"/>
            </a:schemeClr>
          </a:solidFill>
          <a:ln/>
        </p:spPr>
      </p:sp>
      <p:sp>
        <p:nvSpPr>
          <p:cNvPr id="9" name="TextBox 9"/>
          <p:cNvSpPr txBox="1"/>
          <p:nvPr/>
        </p:nvSpPr>
        <p:spPr>
          <a:xfrm>
            <a:off x="1300882" y="4920230"/>
            <a:ext cx="6886575" cy="734184"/>
          </a:xfrm>
          <a:prstGeom prst="rect">
            <a:avLst/>
          </a:prstGeom>
          <a:ln/>
        </p:spPr>
        <p:txBody>
          <a:bodyPr vert="horz" wrap="square" lIns="123825" tIns="123825" rIns="57150" bIns="123825" rtlCol="0" anchor="b" anchorCtr="0">
            <a:noAutofit/>
          </a:bodyPr>
          <a:lstStyle/>
          <a:p>
            <a:pPr>
              <a:lnSpc>
                <a:spcPct val="140000"/>
              </a:lnSpc>
            </a:pPr>
            <a:r>
              <a:rPr lang="en-US" sz="2400" b="1" dirty="0" err="1">
                <a:solidFill>
                  <a:schemeClr val="accent1">
                    <a:alpha val="100000"/>
                  </a:schemeClr>
                </a:solidFill>
                <a:latin typeface="Noto Sans SC"/>
                <a:ea typeface="Noto Sans SC"/>
                <a:cs typeface="Noto Sans SC"/>
              </a:rPr>
              <a:t>爱情故事文化</a:t>
            </a:r>
            <a:endParaRPr lang="en-US" sz="2400" b="1" dirty="0">
              <a:solidFill>
                <a:schemeClr val="accent1">
                  <a:alpha val="100000"/>
                </a:schemeClr>
              </a:solidFill>
              <a:latin typeface="Noto Sans SC"/>
              <a:ea typeface="Noto Sans SC"/>
              <a:cs typeface="Noto Sans SC"/>
            </a:endParaRPr>
          </a:p>
        </p:txBody>
      </p:sp>
      <p:sp>
        <p:nvSpPr>
          <p:cNvPr id="10" name="TextBox 10"/>
          <p:cNvSpPr txBox="1"/>
          <p:nvPr/>
        </p:nvSpPr>
        <p:spPr>
          <a:xfrm>
            <a:off x="1300882" y="3741456"/>
            <a:ext cx="6891292" cy="1074439"/>
          </a:xfrm>
          <a:prstGeom prst="rect">
            <a:avLst/>
          </a:prstGeom>
          <a:ln/>
        </p:spPr>
        <p:txBody>
          <a:bodyPr vert="horz" wrap="square" lIns="123825" tIns="123825" rIns="57150" bIns="123825" rtlCol="0" anchor="t" anchorCtr="0">
            <a:noAutofit/>
          </a:bodyPr>
          <a:lstStyle/>
          <a:p>
            <a:pPr>
              <a:lnSpc>
                <a:spcPct val="140000"/>
              </a:lnSpc>
            </a:pPr>
            <a:r>
              <a:rPr lang="en-US" sz="1350" dirty="0" err="1">
                <a:solidFill>
                  <a:schemeClr val="dk1">
                    <a:alpha val="100000"/>
                  </a:schemeClr>
                </a:solidFill>
                <a:latin typeface="Noto Sans SC"/>
                <a:ea typeface="Noto Sans SC"/>
                <a:cs typeface="Noto Sans SC"/>
              </a:rPr>
              <a:t>结合三角形的不同组合方式，可以细分为八种具体的爱情类型，如浪漫爱、伴侣爱、圆满爱等</a:t>
            </a:r>
            <a:r>
              <a:rPr lang="en-US" sz="1350" dirty="0">
                <a:solidFill>
                  <a:schemeClr val="dk1">
                    <a:alpha val="100000"/>
                  </a:schemeClr>
                </a:solidFill>
                <a:latin typeface="Noto Sans SC"/>
                <a:ea typeface="Noto Sans SC"/>
                <a:cs typeface="Noto Sans SC"/>
              </a:rPr>
              <a:t>。</a:t>
            </a:r>
          </a:p>
        </p:txBody>
      </p:sp>
      <p:sp>
        <p:nvSpPr>
          <p:cNvPr id="11" name="TextBox 11"/>
          <p:cNvSpPr txBox="1"/>
          <p:nvPr/>
        </p:nvSpPr>
        <p:spPr>
          <a:xfrm>
            <a:off x="1300882" y="5424019"/>
            <a:ext cx="6891292" cy="1092920"/>
          </a:xfrm>
          <a:prstGeom prst="rect">
            <a:avLst/>
          </a:prstGeom>
          <a:ln/>
        </p:spPr>
        <p:txBody>
          <a:bodyPr vert="horz" wrap="square" lIns="123825" tIns="123825" rIns="57150" bIns="123825" rtlCol="0" anchor="t" anchorCtr="0">
            <a:noAutofit/>
          </a:bodyPr>
          <a:lstStyle/>
          <a:p>
            <a:pPr>
              <a:lnSpc>
                <a:spcPct val="140000"/>
              </a:lnSpc>
            </a:pPr>
            <a:r>
              <a:rPr lang="en-US" sz="1350" dirty="0" err="1">
                <a:solidFill>
                  <a:schemeClr val="dk1">
                    <a:alpha val="100000"/>
                  </a:schemeClr>
                </a:solidFill>
                <a:latin typeface="Noto Sans SC"/>
                <a:ea typeface="Noto Sans SC"/>
                <a:cs typeface="Noto Sans SC"/>
              </a:rPr>
              <a:t>每个人内心的文化剧本都深深影响着对爱情关系的理解和期待，从而进一步塑造和指引着关系的走向</a:t>
            </a:r>
            <a:r>
              <a:rPr lang="en-US" sz="1350" dirty="0">
                <a:solidFill>
                  <a:schemeClr val="dk1">
                    <a:alpha val="100000"/>
                  </a:schemeClr>
                </a:solidFill>
                <a:latin typeface="Noto Sans SC"/>
                <a:ea typeface="Noto Sans SC"/>
                <a:cs typeface="Noto Sans SC"/>
              </a:rPr>
              <a:t>。</a:t>
            </a:r>
          </a:p>
        </p:txBody>
      </p:sp>
      <p:pic>
        <p:nvPicPr>
          <p:cNvPr id="12" name="Picture 12"/>
          <p:cNvPicPr>
            <a:picLocks noChangeAspect="1"/>
          </p:cNvPicPr>
          <p:nvPr/>
        </p:nvPicPr>
        <p:blipFill>
          <a:blip r:embed="rId3">
            <a:alphaModFix/>
          </a:blip>
          <a:srcRect l="14014" r="14014"/>
          <a:stretch>
            <a:fillRect/>
          </a:stretch>
        </p:blipFill>
        <p:spPr>
          <a:xfrm>
            <a:off x="8604472" y="1741145"/>
            <a:ext cx="4421505" cy="4421505"/>
          </a:xfrm>
          <a:prstGeom prst="ellipse">
            <a:avLst/>
          </a:prstGeom>
        </p:spPr>
      </p:pic>
      <p:cxnSp>
        <p:nvCxnSpPr>
          <p:cNvPr id="13" name="Connector 13"/>
          <p:cNvCxnSpPr/>
          <p:nvPr/>
        </p:nvCxnSpPr>
        <p:spPr>
          <a:xfrm>
            <a:off x="856577" y="2403263"/>
            <a:ext cx="0" cy="896335"/>
          </a:xfrm>
          <a:prstGeom prst="line">
            <a:avLst/>
          </a:prstGeom>
          <a:ln w="1905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cxnSp>
        <p:nvCxnSpPr>
          <p:cNvPr id="14" name="Connector 14"/>
          <p:cNvCxnSpPr/>
          <p:nvPr/>
        </p:nvCxnSpPr>
        <p:spPr>
          <a:xfrm>
            <a:off x="856577" y="4124852"/>
            <a:ext cx="0" cy="896335"/>
          </a:xfrm>
          <a:prstGeom prst="line">
            <a:avLst/>
          </a:prstGeom>
          <a:ln w="1905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id="15" name="TextBox 15"/>
          <p:cNvSpPr txBox="1"/>
          <p:nvPr/>
        </p:nvSpPr>
        <p:spPr>
          <a:xfrm>
            <a:off x="688937" y="1685237"/>
            <a:ext cx="335280" cy="5962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3000">
                <a:solidFill>
                  <a:schemeClr val="accent1">
                    <a:alpha val="100000"/>
                  </a:schemeClr>
                </a:solidFill>
                <a:latin typeface="Microsoft Yahei"/>
                <a:ea typeface="Microsoft Yahei"/>
                <a:cs typeface="Microsoft Yahei"/>
              </a:rPr>
              <a:t>1</a:t>
            </a:r>
          </a:p>
        </p:txBody>
      </p:sp>
      <p:sp>
        <p:nvSpPr>
          <p:cNvPr id="16" name="TextBox 16"/>
          <p:cNvSpPr txBox="1"/>
          <p:nvPr/>
        </p:nvSpPr>
        <p:spPr>
          <a:xfrm>
            <a:off x="588925" y="3405562"/>
            <a:ext cx="535305" cy="5962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3000">
                <a:solidFill>
                  <a:schemeClr val="accent1">
                    <a:alpha val="100000"/>
                  </a:schemeClr>
                </a:solidFill>
                <a:latin typeface="Microsoft Yahei"/>
                <a:ea typeface="Microsoft Yahei"/>
                <a:cs typeface="Microsoft Yahei"/>
              </a:rPr>
              <a:t>2</a:t>
            </a:r>
          </a:p>
        </p:txBody>
      </p:sp>
      <p:sp>
        <p:nvSpPr>
          <p:cNvPr id="17" name="TextBox 17"/>
          <p:cNvSpPr txBox="1"/>
          <p:nvPr/>
        </p:nvSpPr>
        <p:spPr>
          <a:xfrm>
            <a:off x="588925" y="5125887"/>
            <a:ext cx="535305" cy="5962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3000">
                <a:solidFill>
                  <a:schemeClr val="accent1">
                    <a:alpha val="100000"/>
                  </a:schemeClr>
                </a:solidFill>
                <a:latin typeface="Microsoft Yahei"/>
                <a:ea typeface="Microsoft Yahei"/>
                <a:cs typeface="Microsoft Yahei"/>
              </a:rPr>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51642" y="4006380"/>
            <a:ext cx="7813795" cy="1827334"/>
          </a:xfrm>
          <a:prstGeom prst="roundRect">
            <a:avLst>
              <a:gd name="adj" fmla="val 16667"/>
            </a:avLst>
          </a:prstGeom>
          <a:solidFill>
            <a:schemeClr val="lt2">
              <a:alpha val="80000"/>
            </a:schemeClr>
          </a:solidFill>
          <a:ln/>
        </p:spPr>
      </p:sp>
      <p:sp>
        <p:nvSpPr>
          <p:cNvPr id="3" name="AutoShape 3"/>
          <p:cNvSpPr/>
          <p:nvPr/>
        </p:nvSpPr>
        <p:spPr>
          <a:xfrm>
            <a:off x="751642" y="1920540"/>
            <a:ext cx="7813795" cy="1827334"/>
          </a:xfrm>
          <a:prstGeom prst="roundRect">
            <a:avLst>
              <a:gd name="adj" fmla="val 16667"/>
            </a:avLst>
          </a:prstGeom>
          <a:solidFill>
            <a:schemeClr val="lt2">
              <a:alpha val="80000"/>
            </a:schemeClr>
          </a:solidFill>
          <a:ln/>
        </p:spPr>
        <p:txBody>
          <a:bodyPr/>
          <a:lstStyle/>
          <a:p>
            <a:endParaRPr lang="zh-CN" altLang="en-US"/>
          </a:p>
        </p:txBody>
      </p:sp>
      <p:pic>
        <p:nvPicPr>
          <p:cNvPr id="4" name="Picture 4"/>
          <p:cNvPicPr>
            <a:picLocks noChangeAspect="1"/>
          </p:cNvPicPr>
          <p:nvPr/>
        </p:nvPicPr>
        <p:blipFill>
          <a:blip r:embed="rId3">
            <a:alphaModFix/>
          </a:blip>
          <a:srcRect/>
          <a:stretch>
            <a:fillRect/>
          </a:stretch>
        </p:blipFill>
        <p:spPr>
          <a:xfrm>
            <a:off x="7804006" y="1329783"/>
            <a:ext cx="3831201" cy="5108268"/>
          </a:xfrm>
          <a:prstGeom prst="rect">
            <a:avLst/>
          </a:prstGeom>
        </p:spPr>
      </p:pic>
      <p:sp>
        <p:nvSpPr>
          <p:cNvPr id="5" name="TextBox 5"/>
          <p:cNvSpPr txBox="1"/>
          <p:nvPr/>
        </p:nvSpPr>
        <p:spPr>
          <a:xfrm>
            <a:off x="1030579" y="2089154"/>
            <a:ext cx="6238875" cy="637972"/>
          </a:xfrm>
          <a:prstGeom prst="rect">
            <a:avLst/>
          </a:prstGeom>
          <a:ln/>
        </p:spPr>
        <p:txBody>
          <a:bodyPr vert="horz" wrap="square" lIns="123825" tIns="123825" rIns="57150" bIns="123825" rtlCol="0" anchor="ctr" anchorCtr="0">
            <a:noAutofit/>
          </a:bodyPr>
          <a:lstStyle/>
          <a:p>
            <a:pPr>
              <a:lnSpc>
                <a:spcPct val="120000"/>
              </a:lnSpc>
            </a:pPr>
            <a:r>
              <a:rPr lang="en-US" sz="2400" b="1" dirty="0" err="1">
                <a:solidFill>
                  <a:schemeClr val="accent1">
                    <a:alpha val="100000"/>
                  </a:schemeClr>
                </a:solidFill>
                <a:latin typeface="Noto Sans SC"/>
                <a:ea typeface="Noto Sans SC"/>
                <a:cs typeface="Noto Sans SC"/>
              </a:rPr>
              <a:t>五类反馈行为</a:t>
            </a:r>
            <a:endParaRPr lang="en-US" sz="2400" b="1" dirty="0">
              <a:solidFill>
                <a:schemeClr val="accent1">
                  <a:alpha val="100000"/>
                </a:schemeClr>
              </a:solidFill>
              <a:latin typeface="Noto Sans SC"/>
              <a:ea typeface="Noto Sans SC"/>
              <a:cs typeface="Noto Sans SC"/>
            </a:endParaRPr>
          </a:p>
        </p:txBody>
      </p:sp>
      <p:sp>
        <p:nvSpPr>
          <p:cNvPr id="6" name="TextBox 6"/>
          <p:cNvSpPr txBox="1"/>
          <p:nvPr/>
        </p:nvSpPr>
        <p:spPr>
          <a:xfrm>
            <a:off x="1030579" y="2610429"/>
            <a:ext cx="6238875" cy="950067"/>
          </a:xfrm>
          <a:prstGeom prst="rect">
            <a:avLst/>
          </a:prstGeom>
          <a:ln/>
        </p:spPr>
        <p:txBody>
          <a:bodyPr vert="horz" wrap="square" lIns="123825" tIns="123825" rIns="57150" bIns="123825" rtlCol="0" anchor="t" anchorCtr="0">
            <a:noAutofit/>
          </a:bodyPr>
          <a:lstStyle/>
          <a:p>
            <a:pPr algn="l">
              <a:lnSpc>
                <a:spcPct val="140000"/>
              </a:lnSpc>
            </a:pPr>
            <a:r>
              <a:rPr lang="en-US" sz="1500" dirty="0" err="1">
                <a:solidFill>
                  <a:schemeClr val="dk1">
                    <a:alpha val="100000"/>
                  </a:schemeClr>
                </a:solidFill>
                <a:latin typeface="Noto Sans SC"/>
                <a:ea typeface="Noto Sans SC"/>
                <a:cs typeface="Noto Sans SC"/>
              </a:rPr>
              <a:t>在关系中展现出的五类积极反馈行为，包括帮助、目标支持、合作创造、违约关怀及象征关心</a:t>
            </a:r>
            <a:r>
              <a:rPr lang="en-US" sz="1500" dirty="0">
                <a:solidFill>
                  <a:schemeClr val="dk1">
                    <a:alpha val="100000"/>
                  </a:schemeClr>
                </a:solidFill>
                <a:latin typeface="Noto Sans SC"/>
                <a:ea typeface="Noto Sans SC"/>
                <a:cs typeface="Noto Sans SC"/>
              </a:rPr>
              <a:t>。</a:t>
            </a:r>
          </a:p>
        </p:txBody>
      </p:sp>
      <p:sp>
        <p:nvSpPr>
          <p:cNvPr id="7" name="TextBox 7"/>
          <p:cNvSpPr txBox="1"/>
          <p:nvPr/>
        </p:nvSpPr>
        <p:spPr>
          <a:xfrm>
            <a:off x="1030579" y="4183053"/>
            <a:ext cx="6238875" cy="637972"/>
          </a:xfrm>
          <a:prstGeom prst="rect">
            <a:avLst/>
          </a:prstGeom>
          <a:ln/>
        </p:spPr>
        <p:txBody>
          <a:bodyPr vert="horz" wrap="square" lIns="123825" tIns="123825" rIns="57150" bIns="123825" rtlCol="0" anchor="ctr" anchorCtr="0">
            <a:noAutofit/>
          </a:bodyPr>
          <a:lstStyle/>
          <a:p>
            <a:pPr>
              <a:lnSpc>
                <a:spcPct val="120000"/>
              </a:lnSpc>
            </a:pPr>
            <a:r>
              <a:rPr lang="en-US" sz="2400" b="1" dirty="0" err="1">
                <a:solidFill>
                  <a:schemeClr val="accent1">
                    <a:alpha val="100000"/>
                  </a:schemeClr>
                </a:solidFill>
                <a:latin typeface="Noto Sans SC"/>
                <a:ea typeface="Noto Sans SC"/>
                <a:cs typeface="Noto Sans SC"/>
              </a:rPr>
              <a:t>安全信任纽带</a:t>
            </a:r>
            <a:endParaRPr lang="en-US" sz="2400" b="1" dirty="0">
              <a:solidFill>
                <a:schemeClr val="accent1">
                  <a:alpha val="100000"/>
                </a:schemeClr>
              </a:solidFill>
              <a:latin typeface="Noto Sans SC"/>
              <a:ea typeface="Noto Sans SC"/>
              <a:cs typeface="Noto Sans SC"/>
            </a:endParaRPr>
          </a:p>
        </p:txBody>
      </p:sp>
      <p:sp>
        <p:nvSpPr>
          <p:cNvPr id="8" name="TextBox 8"/>
          <p:cNvSpPr txBox="1"/>
          <p:nvPr/>
        </p:nvSpPr>
        <p:spPr>
          <a:xfrm>
            <a:off x="1030579" y="4712439"/>
            <a:ext cx="6238875" cy="936429"/>
          </a:xfrm>
          <a:prstGeom prst="rect">
            <a:avLst/>
          </a:prstGeom>
          <a:ln/>
        </p:spPr>
        <p:txBody>
          <a:bodyPr vert="horz" wrap="square" lIns="123825" tIns="123825" rIns="57150" bIns="123825" rtlCol="0" anchor="t" anchorCtr="0">
            <a:noAutofit/>
          </a:bodyPr>
          <a:lstStyle/>
          <a:p>
            <a:pPr>
              <a:lnSpc>
                <a:spcPct val="140000"/>
              </a:lnSpc>
            </a:pPr>
            <a:r>
              <a:rPr lang="en-US" sz="1500" dirty="0" err="1">
                <a:solidFill>
                  <a:schemeClr val="dk1">
                    <a:alpha val="100000"/>
                  </a:schemeClr>
                </a:solidFill>
                <a:latin typeface="Noto Sans SC"/>
                <a:ea typeface="Noto Sans SC"/>
                <a:cs typeface="Noto Sans SC"/>
              </a:rPr>
              <a:t>通过展现积极反馈行为，如倾听、理解和支持，可以在伴侣间构建更深层次的安全感与信任纽带</a:t>
            </a:r>
            <a:r>
              <a:rPr lang="en-US" sz="1500" dirty="0">
                <a:solidFill>
                  <a:schemeClr val="dk1">
                    <a:alpha val="100000"/>
                  </a:schemeClr>
                </a:solidFill>
                <a:latin typeface="Noto Sans SC"/>
                <a:ea typeface="Noto Sans SC"/>
                <a:cs typeface="Noto Sans SC"/>
              </a:rPr>
              <a:t>。</a:t>
            </a:r>
          </a:p>
        </p:txBody>
      </p:sp>
      <p:sp>
        <p:nvSpPr>
          <p:cNvPr id="9" name="TextBox 9"/>
          <p:cNvSpPr txBox="1"/>
          <p:nvPr/>
        </p:nvSpPr>
        <p:spPr>
          <a:xfrm>
            <a:off x="476023" y="265328"/>
            <a:ext cx="11239500" cy="914400"/>
          </a:xfrm>
          <a:prstGeom prst="rect">
            <a:avLst/>
          </a:prstGeom>
          <a:ln/>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Noto Sans SC"/>
                <a:ea typeface="Noto Sans SC"/>
                <a:cs typeface="Noto Sans SC"/>
              </a:rPr>
              <a:t>共有应答性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3105150" y="1544398"/>
            <a:ext cx="5981700" cy="1371600"/>
          </a:xfrm>
          <a:prstGeom prst="rect">
            <a:avLst/>
          </a:prstGeom>
          <a:ln/>
        </p:spPr>
        <p:txBody>
          <a:bodyPr vert="horz" wrap="square" lIns="114300" tIns="57150" rIns="114300" bIns="57150" rtlCol="0" anchor="b" anchorCtr="0">
            <a:spAutoFit/>
          </a:bodyPr>
          <a:lstStyle/>
          <a:p>
            <a:pPr algn="ctr">
              <a:lnSpc>
                <a:spcPct val="120000"/>
              </a:lnSpc>
            </a:pPr>
            <a:r>
              <a:rPr lang="en-US" sz="6600" b="1">
                <a:solidFill>
                  <a:srgbClr val="1ACA6E">
                    <a:alpha val="100000"/>
                  </a:srgbClr>
                </a:solidFill>
                <a:latin typeface="Noto Sans SC"/>
                <a:ea typeface="Noto Sans SC"/>
                <a:cs typeface="Noto Sans SC"/>
              </a:rPr>
              <a:t>04</a:t>
            </a:r>
          </a:p>
        </p:txBody>
      </p:sp>
      <p:sp>
        <p:nvSpPr>
          <p:cNvPr id="3" name="TextBox 3"/>
          <p:cNvSpPr txBox="1"/>
          <p:nvPr/>
        </p:nvSpPr>
        <p:spPr>
          <a:xfrm>
            <a:off x="853596" y="2976755"/>
            <a:ext cx="10484808" cy="1798058"/>
          </a:xfrm>
          <a:prstGeom prst="rect">
            <a:avLst/>
          </a:prstGeom>
          <a:ln/>
        </p:spPr>
        <p:txBody>
          <a:bodyPr vert="horz" wrap="square" lIns="114300" tIns="57150" rIns="114300" bIns="57150" rtlCol="0" anchor="t" anchorCtr="0">
            <a:noAutofit/>
          </a:bodyPr>
          <a:lstStyle/>
          <a:p>
            <a:pPr algn="ctr">
              <a:lnSpc>
                <a:spcPct val="120000"/>
              </a:lnSpc>
            </a:pPr>
            <a:r>
              <a:rPr lang="en-US" sz="4500" b="1" dirty="0" err="1">
                <a:solidFill>
                  <a:srgbClr val="FFFFFF">
                    <a:alpha val="100000"/>
                  </a:srgbClr>
                </a:solidFill>
                <a:latin typeface="Noto Sans SC"/>
                <a:ea typeface="Noto Sans SC"/>
                <a:cs typeface="Noto Sans SC"/>
              </a:rPr>
              <a:t>内隐理论</a:t>
            </a:r>
            <a:endParaRPr lang="en-US" sz="4500" b="1" dirty="0">
              <a:solidFill>
                <a:srgbClr val="FFFFFF">
                  <a:alpha val="100000"/>
                </a:srgbClr>
              </a:solidFill>
              <a:latin typeface="Noto Sans SC"/>
              <a:ea typeface="Noto Sans SC"/>
              <a:cs typeface="Noto Sans S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32551" r="32551"/>
          <a:stretch>
            <a:fillRect/>
          </a:stretch>
        </p:blipFill>
        <p:spPr>
          <a:xfrm>
            <a:off x="875314" y="2169726"/>
            <a:ext cx="2050689" cy="3916435"/>
          </a:xfrm>
          <a:prstGeom prst="rect">
            <a:avLst/>
          </a:prstGeom>
        </p:spPr>
      </p:pic>
      <p:pic>
        <p:nvPicPr>
          <p:cNvPr id="3" name="Picture 3"/>
          <p:cNvPicPr>
            <a:picLocks noChangeAspect="1"/>
          </p:cNvPicPr>
          <p:nvPr/>
        </p:nvPicPr>
        <p:blipFill>
          <a:blip r:embed="rId4"/>
          <a:srcRect l="32550" r="32550"/>
          <a:stretch>
            <a:fillRect/>
          </a:stretch>
        </p:blipFill>
        <p:spPr>
          <a:xfrm>
            <a:off x="5430979" y="2169726"/>
            <a:ext cx="2050689" cy="3916435"/>
          </a:xfrm>
          <a:prstGeom prst="rect">
            <a:avLst/>
          </a:prstGeom>
        </p:spPr>
      </p:pic>
      <p:pic>
        <p:nvPicPr>
          <p:cNvPr id="4" name="Picture 4"/>
          <p:cNvPicPr>
            <a:picLocks noChangeAspect="1"/>
          </p:cNvPicPr>
          <p:nvPr/>
        </p:nvPicPr>
        <p:blipFill>
          <a:blip r:embed="rId5"/>
          <a:srcRect l="32561" r="32561"/>
          <a:stretch>
            <a:fillRect/>
          </a:stretch>
        </p:blipFill>
        <p:spPr>
          <a:xfrm>
            <a:off x="3153146" y="1697364"/>
            <a:ext cx="2050689" cy="3916435"/>
          </a:xfrm>
          <a:prstGeom prst="rect">
            <a:avLst/>
          </a:prstGeom>
        </p:spPr>
      </p:pic>
      <p:sp>
        <p:nvSpPr>
          <p:cNvPr id="5" name="AutoShape 5"/>
          <p:cNvSpPr/>
          <p:nvPr/>
        </p:nvSpPr>
        <p:spPr>
          <a:xfrm>
            <a:off x="7851998" y="2723144"/>
            <a:ext cx="3834950" cy="1465716"/>
          </a:xfrm>
          <a:prstGeom prst="rect">
            <a:avLst/>
          </a:prstGeom>
          <a:noFill/>
          <a:ln/>
        </p:spPr>
        <p:txBody>
          <a:bodyPr vert="horz" wrap="square" lIns="91440" tIns="45720" rIns="91440" bIns="45720" rtlCol="0" anchor="t" anchorCtr="0">
            <a:noAutofit/>
          </a:bodyPr>
          <a:lstStyle/>
          <a:p>
            <a:pPr algn="l">
              <a:lnSpc>
                <a:spcPct val="140000"/>
              </a:lnSpc>
              <a:defRPr/>
            </a:pPr>
            <a:r>
              <a:rPr lang="en-US" sz="1500" dirty="0" err="1">
                <a:solidFill>
                  <a:schemeClr val="dk1">
                    <a:alpha val="100000"/>
                  </a:schemeClr>
                </a:solidFill>
                <a:latin typeface="Noto Sans SC"/>
                <a:ea typeface="Noto Sans SC"/>
                <a:cs typeface="Noto Sans SC"/>
              </a:rPr>
              <a:t>Fehr提出爱情原型理论，认为爱情概念如同原型范畴，核心特征典型，次要特征渐次递减，对理解爱情本质有重要意义</a:t>
            </a:r>
            <a:r>
              <a:rPr lang="en-US" sz="1500" dirty="0">
                <a:solidFill>
                  <a:schemeClr val="dk1">
                    <a:alpha val="100000"/>
                  </a:schemeClr>
                </a:solidFill>
                <a:latin typeface="Noto Sans SC"/>
                <a:ea typeface="Noto Sans SC"/>
                <a:cs typeface="Noto Sans SC"/>
              </a:rPr>
              <a:t>。</a:t>
            </a:r>
            <a:endParaRPr lang="en-US" sz="1100" dirty="0"/>
          </a:p>
        </p:txBody>
      </p:sp>
      <p:sp>
        <p:nvSpPr>
          <p:cNvPr id="6" name="AutoShape 6"/>
          <p:cNvSpPr/>
          <p:nvPr/>
        </p:nvSpPr>
        <p:spPr>
          <a:xfrm>
            <a:off x="7851998" y="2087040"/>
            <a:ext cx="3606165" cy="575781"/>
          </a:xfrm>
          <a:prstGeom prst="rect">
            <a:avLst/>
          </a:prstGeom>
          <a:noFill/>
          <a:ln/>
        </p:spPr>
        <p:txBody>
          <a:bodyPr vert="horz" wrap="square" lIns="91440" tIns="45720" rIns="91440" bIns="45720" rtlCol="0" anchor="b" anchorCtr="0">
            <a:normAutofit/>
          </a:bodyPr>
          <a:lstStyle/>
          <a:p>
            <a:pPr algn="l">
              <a:lnSpc>
                <a:spcPct val="120000"/>
              </a:lnSpc>
              <a:defRPr/>
            </a:pPr>
            <a:r>
              <a:rPr lang="en-US" sz="2400" b="1" dirty="0" err="1">
                <a:solidFill>
                  <a:schemeClr val="accent1">
                    <a:alpha val="100000"/>
                  </a:schemeClr>
                </a:solidFill>
                <a:latin typeface="Noto Sans SC"/>
                <a:ea typeface="Noto Sans SC"/>
                <a:cs typeface="Noto Sans SC"/>
              </a:rPr>
              <a:t>原型理论</a:t>
            </a:r>
            <a:endParaRPr lang="en-US" sz="1100" dirty="0"/>
          </a:p>
        </p:txBody>
      </p:sp>
      <p:sp>
        <p:nvSpPr>
          <p:cNvPr id="7" name="AutoShape 7"/>
          <p:cNvSpPr/>
          <p:nvPr/>
        </p:nvSpPr>
        <p:spPr>
          <a:xfrm>
            <a:off x="7851998" y="4826443"/>
            <a:ext cx="3834950" cy="1451935"/>
          </a:xfrm>
          <a:prstGeom prst="rect">
            <a:avLst/>
          </a:prstGeom>
          <a:noFill/>
          <a:ln/>
        </p:spPr>
        <p:txBody>
          <a:bodyPr vert="horz" wrap="square" lIns="91440" tIns="45720" rIns="91440" bIns="45720" rtlCol="0" anchor="t" anchorCtr="0">
            <a:noAutofit/>
          </a:bodyPr>
          <a:lstStyle/>
          <a:p>
            <a:pPr algn="l">
              <a:lnSpc>
                <a:spcPct val="140000"/>
              </a:lnSpc>
              <a:defRPr/>
            </a:pPr>
            <a:r>
              <a:rPr lang="en-US" sz="1500" dirty="0" err="1">
                <a:solidFill>
                  <a:schemeClr val="dk1">
                    <a:alpha val="100000"/>
                  </a:schemeClr>
                </a:solidFill>
                <a:latin typeface="Noto Sans SC"/>
                <a:ea typeface="Noto Sans SC"/>
                <a:cs typeface="Noto Sans SC"/>
              </a:rPr>
              <a:t>爱情原型理论将爱情视为一种原型范畴，强调核心特征的典型性，而次要特征则逐渐递减，这一观点有助于我们更深入地理解爱情的本质</a:t>
            </a:r>
            <a:r>
              <a:rPr lang="en-US" sz="1500" dirty="0">
                <a:solidFill>
                  <a:schemeClr val="dk1">
                    <a:alpha val="100000"/>
                  </a:schemeClr>
                </a:solidFill>
                <a:latin typeface="Noto Sans SC"/>
                <a:ea typeface="Noto Sans SC"/>
                <a:cs typeface="Noto Sans SC"/>
              </a:rPr>
              <a:t>。</a:t>
            </a:r>
            <a:endParaRPr lang="en-US" sz="1100" dirty="0"/>
          </a:p>
        </p:txBody>
      </p:sp>
      <p:sp>
        <p:nvSpPr>
          <p:cNvPr id="8" name="AutoShape 8"/>
          <p:cNvSpPr/>
          <p:nvPr/>
        </p:nvSpPr>
        <p:spPr>
          <a:xfrm>
            <a:off x="7851998" y="4125420"/>
            <a:ext cx="3606329" cy="640699"/>
          </a:xfrm>
          <a:prstGeom prst="rect">
            <a:avLst/>
          </a:prstGeom>
          <a:noFill/>
          <a:ln/>
        </p:spPr>
        <p:txBody>
          <a:bodyPr vert="horz" wrap="square" lIns="91440" tIns="45720" rIns="91440" bIns="45720" rtlCol="0" anchor="b" anchorCtr="0">
            <a:noAutofit/>
          </a:bodyPr>
          <a:lstStyle/>
          <a:p>
            <a:pPr algn="l">
              <a:lnSpc>
                <a:spcPct val="120000"/>
              </a:lnSpc>
              <a:defRPr/>
            </a:pPr>
            <a:r>
              <a:rPr lang="en-US" sz="2400" b="1" dirty="0" err="1">
                <a:solidFill>
                  <a:schemeClr val="accent1">
                    <a:alpha val="100000"/>
                  </a:schemeClr>
                </a:solidFill>
                <a:latin typeface="Noto Sans SC"/>
                <a:ea typeface="Noto Sans SC"/>
                <a:cs typeface="Noto Sans SC"/>
              </a:rPr>
              <a:t>原型范畴</a:t>
            </a:r>
            <a:endParaRPr lang="en-US" sz="1100" dirty="0"/>
          </a:p>
        </p:txBody>
      </p:sp>
      <p:sp>
        <p:nvSpPr>
          <p:cNvPr id="9" name="TextBox 9"/>
          <p:cNvSpPr txBox="1"/>
          <p:nvPr/>
        </p:nvSpPr>
        <p:spPr>
          <a:xfrm>
            <a:off x="476023" y="265328"/>
            <a:ext cx="11239500" cy="914400"/>
          </a:xfrm>
          <a:prstGeom prst="rect">
            <a:avLst/>
          </a:prstGeom>
          <a:ln/>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Noto Sans SC"/>
                <a:ea typeface="Noto Sans SC"/>
                <a:cs typeface="Noto Sans SC"/>
              </a:rPr>
              <a:t>爱情原型说概览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blip>
          <a:srcRect r="36306"/>
          <a:stretch>
            <a:fillRect/>
          </a:stretch>
        </p:blipFill>
        <p:spPr>
          <a:xfrm>
            <a:off x="640619" y="1239230"/>
            <a:ext cx="2397494" cy="5044771"/>
          </a:xfrm>
          <a:prstGeom prst="rect">
            <a:avLst/>
          </a:prstGeom>
        </p:spPr>
      </p:pic>
      <p:sp>
        <p:nvSpPr>
          <p:cNvPr id="3" name="TextBox 3"/>
          <p:cNvSpPr txBox="1"/>
          <p:nvPr/>
        </p:nvSpPr>
        <p:spPr>
          <a:xfrm>
            <a:off x="476023" y="265328"/>
            <a:ext cx="11239500" cy="942975"/>
          </a:xfrm>
          <a:prstGeom prst="rect">
            <a:avLst/>
          </a:prstGeom>
          <a:ln/>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Noto Sans SC"/>
                <a:ea typeface="Noto Sans SC"/>
                <a:cs typeface="Noto Sans SC"/>
              </a:rPr>
              <a:t>研究方法与发现</a:t>
            </a:r>
          </a:p>
        </p:txBody>
      </p:sp>
      <p:sp>
        <p:nvSpPr>
          <p:cNvPr id="4" name="AutoShape 4"/>
          <p:cNvSpPr/>
          <p:nvPr/>
        </p:nvSpPr>
        <p:spPr>
          <a:xfrm>
            <a:off x="2651850" y="4787018"/>
            <a:ext cx="701468" cy="550104"/>
          </a:xfrm>
          <a:prstGeom prst="rect">
            <a:avLst/>
          </a:prstGeom>
          <a:solidFill>
            <a:schemeClr val="accent1">
              <a:alpha val="100000"/>
            </a:schemeClr>
          </a:solidFill>
          <a:ln/>
        </p:spPr>
      </p:sp>
      <p:sp>
        <p:nvSpPr>
          <p:cNvPr id="5" name="AutoShape 5"/>
          <p:cNvSpPr/>
          <p:nvPr/>
        </p:nvSpPr>
        <p:spPr>
          <a:xfrm>
            <a:off x="2651850" y="3018088"/>
            <a:ext cx="701468" cy="550104"/>
          </a:xfrm>
          <a:prstGeom prst="rect">
            <a:avLst/>
          </a:prstGeom>
          <a:solidFill>
            <a:schemeClr val="accent1">
              <a:alpha val="100000"/>
            </a:schemeClr>
          </a:solidFill>
          <a:ln/>
        </p:spPr>
      </p:sp>
      <p:sp>
        <p:nvSpPr>
          <p:cNvPr id="6" name="AutoShape 6"/>
          <p:cNvSpPr/>
          <p:nvPr/>
        </p:nvSpPr>
        <p:spPr>
          <a:xfrm>
            <a:off x="2651850" y="1237957"/>
            <a:ext cx="701468" cy="550104"/>
          </a:xfrm>
          <a:prstGeom prst="rect">
            <a:avLst/>
          </a:prstGeom>
          <a:solidFill>
            <a:schemeClr val="accent1">
              <a:alpha val="100000"/>
            </a:schemeClr>
          </a:solidFill>
          <a:ln/>
        </p:spPr>
      </p:sp>
      <p:sp>
        <p:nvSpPr>
          <p:cNvPr id="7" name="TextBox 7"/>
          <p:cNvSpPr txBox="1"/>
          <p:nvPr/>
        </p:nvSpPr>
        <p:spPr>
          <a:xfrm>
            <a:off x="3729047" y="1165346"/>
            <a:ext cx="6286500" cy="695325"/>
          </a:xfrm>
          <a:prstGeom prst="rect">
            <a:avLst/>
          </a:prstGeom>
          <a:ln/>
        </p:spPr>
        <p:txBody>
          <a:bodyPr vert="horz" wrap="square" lIns="123825" tIns="123825" rIns="57150" bIns="123825" rtlCol="0" anchor="ctr" anchorCtr="0">
            <a:noAutofit/>
          </a:bodyPr>
          <a:lstStyle/>
          <a:p>
            <a:pPr>
              <a:lnSpc>
                <a:spcPct val="140000"/>
              </a:lnSpc>
            </a:pPr>
            <a:r>
              <a:rPr lang="en-US" sz="2400" b="1" dirty="0" err="1">
                <a:solidFill>
                  <a:schemeClr val="accent1">
                    <a:alpha val="100000"/>
                  </a:schemeClr>
                </a:solidFill>
                <a:latin typeface="Noto Sans SC"/>
                <a:ea typeface="Noto Sans SC"/>
                <a:cs typeface="Noto Sans SC"/>
              </a:rPr>
              <a:t>研究方法</a:t>
            </a:r>
            <a:endParaRPr lang="en-US" sz="2400" b="1" dirty="0">
              <a:solidFill>
                <a:schemeClr val="accent1">
                  <a:alpha val="100000"/>
                </a:schemeClr>
              </a:solidFill>
              <a:latin typeface="Noto Sans SC"/>
              <a:ea typeface="Noto Sans SC"/>
              <a:cs typeface="Noto Sans SC"/>
            </a:endParaRPr>
          </a:p>
        </p:txBody>
      </p:sp>
      <p:sp>
        <p:nvSpPr>
          <p:cNvPr id="8" name="TextBox 8"/>
          <p:cNvSpPr txBox="1"/>
          <p:nvPr/>
        </p:nvSpPr>
        <p:spPr>
          <a:xfrm>
            <a:off x="3729047" y="1788061"/>
            <a:ext cx="8249905" cy="1081445"/>
          </a:xfrm>
          <a:prstGeom prst="rect">
            <a:avLst/>
          </a:prstGeom>
          <a:ln/>
        </p:spPr>
        <p:txBody>
          <a:bodyPr vert="horz" wrap="square" lIns="123825" tIns="123825" rIns="57150" bIns="123825" rtlCol="0" anchor="ctr" anchorCtr="0">
            <a:noAutofit/>
          </a:bodyPr>
          <a:lstStyle/>
          <a:p>
            <a:pPr>
              <a:lnSpc>
                <a:spcPct val="140000"/>
              </a:lnSpc>
            </a:pPr>
            <a:r>
              <a:rPr lang="en-US" sz="1425" dirty="0" err="1">
                <a:solidFill>
                  <a:schemeClr val="dk1">
                    <a:alpha val="100000"/>
                  </a:schemeClr>
                </a:solidFill>
                <a:latin typeface="Noto Sans SC"/>
                <a:ea typeface="Noto Sans SC"/>
                <a:cs typeface="Noto Sans SC"/>
              </a:rPr>
              <a:t>采用自由列举、典型度评分与句子替换等方法，深入探究人们内心深处对爱情的理解与认知，揭示爱情的本质</a:t>
            </a:r>
            <a:r>
              <a:rPr lang="en-US" sz="1425" dirty="0">
                <a:solidFill>
                  <a:schemeClr val="dk1">
                    <a:alpha val="100000"/>
                  </a:schemeClr>
                </a:solidFill>
                <a:latin typeface="Noto Sans SC"/>
                <a:ea typeface="Noto Sans SC"/>
                <a:cs typeface="Noto Sans SC"/>
              </a:rPr>
              <a:t>。</a:t>
            </a:r>
          </a:p>
        </p:txBody>
      </p:sp>
      <p:sp>
        <p:nvSpPr>
          <p:cNvPr id="9" name="AutoShape 9"/>
          <p:cNvSpPr/>
          <p:nvPr/>
        </p:nvSpPr>
        <p:spPr>
          <a:xfrm>
            <a:off x="3086434" y="4787018"/>
            <a:ext cx="550104" cy="550104"/>
          </a:xfrm>
          <a:prstGeom prst="ellipse">
            <a:avLst/>
          </a:prstGeom>
          <a:solidFill>
            <a:schemeClr val="accent1">
              <a:alpha val="100000"/>
            </a:schemeClr>
          </a:solidFill>
          <a:ln/>
        </p:spPr>
      </p:sp>
      <p:sp>
        <p:nvSpPr>
          <p:cNvPr id="10" name="AutoShape 10"/>
          <p:cNvSpPr/>
          <p:nvPr/>
        </p:nvSpPr>
        <p:spPr>
          <a:xfrm>
            <a:off x="2368630" y="4787018"/>
            <a:ext cx="550104" cy="550104"/>
          </a:xfrm>
          <a:prstGeom prst="ellipse">
            <a:avLst/>
          </a:prstGeom>
          <a:solidFill>
            <a:schemeClr val="accent1">
              <a:alpha val="100000"/>
            </a:schemeClr>
          </a:solidFill>
          <a:ln/>
        </p:spPr>
      </p:sp>
      <p:sp>
        <p:nvSpPr>
          <p:cNvPr id="11" name="AutoShape 11"/>
          <p:cNvSpPr/>
          <p:nvPr/>
        </p:nvSpPr>
        <p:spPr>
          <a:xfrm>
            <a:off x="3086434" y="3018088"/>
            <a:ext cx="550104" cy="550104"/>
          </a:xfrm>
          <a:prstGeom prst="ellipse">
            <a:avLst/>
          </a:prstGeom>
          <a:solidFill>
            <a:schemeClr val="accent1">
              <a:alpha val="100000"/>
            </a:schemeClr>
          </a:solidFill>
          <a:ln/>
        </p:spPr>
      </p:sp>
      <p:sp>
        <p:nvSpPr>
          <p:cNvPr id="12" name="AutoShape 12"/>
          <p:cNvSpPr/>
          <p:nvPr/>
        </p:nvSpPr>
        <p:spPr>
          <a:xfrm>
            <a:off x="2368630" y="3018088"/>
            <a:ext cx="550104" cy="550104"/>
          </a:xfrm>
          <a:prstGeom prst="ellipse">
            <a:avLst/>
          </a:prstGeom>
          <a:solidFill>
            <a:schemeClr val="accent1">
              <a:alpha val="100000"/>
            </a:schemeClr>
          </a:solidFill>
          <a:ln/>
        </p:spPr>
      </p:sp>
      <p:sp>
        <p:nvSpPr>
          <p:cNvPr id="13" name="AutoShape 13"/>
          <p:cNvSpPr/>
          <p:nvPr/>
        </p:nvSpPr>
        <p:spPr>
          <a:xfrm>
            <a:off x="3086434" y="1237957"/>
            <a:ext cx="550104" cy="550104"/>
          </a:xfrm>
          <a:prstGeom prst="ellipse">
            <a:avLst/>
          </a:prstGeom>
          <a:solidFill>
            <a:schemeClr val="accent1">
              <a:alpha val="100000"/>
            </a:schemeClr>
          </a:solidFill>
          <a:ln/>
        </p:spPr>
      </p:sp>
      <p:sp>
        <p:nvSpPr>
          <p:cNvPr id="14" name="AutoShape 14"/>
          <p:cNvSpPr/>
          <p:nvPr/>
        </p:nvSpPr>
        <p:spPr>
          <a:xfrm>
            <a:off x="2368630" y="1237957"/>
            <a:ext cx="550104" cy="550104"/>
          </a:xfrm>
          <a:prstGeom prst="ellipse">
            <a:avLst/>
          </a:prstGeom>
          <a:solidFill>
            <a:schemeClr val="accent1">
              <a:alpha val="100000"/>
            </a:schemeClr>
          </a:solidFill>
          <a:ln/>
        </p:spPr>
      </p:sp>
      <p:sp>
        <p:nvSpPr>
          <p:cNvPr id="15" name="TextBox 15"/>
          <p:cNvSpPr txBox="1"/>
          <p:nvPr/>
        </p:nvSpPr>
        <p:spPr>
          <a:xfrm>
            <a:off x="2619589" y="4825850"/>
            <a:ext cx="765990" cy="472440"/>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325" b="1">
                <a:solidFill>
                  <a:srgbClr val="FFFFFF">
                    <a:alpha val="100000"/>
                  </a:srgbClr>
                </a:solidFill>
                <a:latin typeface="Noto Sans SC"/>
                <a:ea typeface="Noto Sans SC"/>
                <a:cs typeface="Noto Sans SC"/>
              </a:rPr>
              <a:t>03</a:t>
            </a:r>
          </a:p>
        </p:txBody>
      </p:sp>
      <p:sp>
        <p:nvSpPr>
          <p:cNvPr id="16" name="TextBox 16"/>
          <p:cNvSpPr txBox="1"/>
          <p:nvPr/>
        </p:nvSpPr>
        <p:spPr>
          <a:xfrm>
            <a:off x="2619589" y="3056920"/>
            <a:ext cx="765990" cy="472440"/>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325" b="1">
                <a:solidFill>
                  <a:srgbClr val="FFFFFF">
                    <a:alpha val="100000"/>
                  </a:srgbClr>
                </a:solidFill>
                <a:latin typeface="Noto Sans SC"/>
                <a:ea typeface="Noto Sans SC"/>
                <a:cs typeface="Noto Sans SC"/>
              </a:rPr>
              <a:t>02</a:t>
            </a:r>
          </a:p>
        </p:txBody>
      </p:sp>
      <p:sp>
        <p:nvSpPr>
          <p:cNvPr id="17" name="TextBox 17"/>
          <p:cNvSpPr txBox="1"/>
          <p:nvPr/>
        </p:nvSpPr>
        <p:spPr>
          <a:xfrm>
            <a:off x="2619589" y="1276789"/>
            <a:ext cx="765990" cy="472440"/>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325" b="1">
                <a:solidFill>
                  <a:srgbClr val="FFFFFF">
                    <a:alpha val="100000"/>
                  </a:srgbClr>
                </a:solidFill>
                <a:latin typeface="Noto Sans SC"/>
                <a:ea typeface="Noto Sans SC"/>
                <a:cs typeface="Noto Sans SC"/>
              </a:rPr>
              <a:t>01</a:t>
            </a:r>
          </a:p>
        </p:txBody>
      </p:sp>
      <p:sp>
        <p:nvSpPr>
          <p:cNvPr id="18" name="TextBox 18"/>
          <p:cNvSpPr txBox="1"/>
          <p:nvPr/>
        </p:nvSpPr>
        <p:spPr>
          <a:xfrm>
            <a:off x="3729047" y="2951620"/>
            <a:ext cx="6286500" cy="695325"/>
          </a:xfrm>
          <a:prstGeom prst="rect">
            <a:avLst/>
          </a:prstGeom>
          <a:ln/>
        </p:spPr>
        <p:txBody>
          <a:bodyPr vert="horz" wrap="square" lIns="123825" tIns="123825" rIns="57150" bIns="123825" rtlCol="0" anchor="ctr" anchorCtr="0">
            <a:noAutofit/>
          </a:bodyPr>
          <a:lstStyle/>
          <a:p>
            <a:pPr>
              <a:lnSpc>
                <a:spcPct val="140000"/>
              </a:lnSpc>
            </a:pPr>
            <a:r>
              <a:rPr lang="en-US" sz="2400" b="1" dirty="0" err="1">
                <a:solidFill>
                  <a:schemeClr val="accent1">
                    <a:alpha val="100000"/>
                  </a:schemeClr>
                </a:solidFill>
                <a:latin typeface="Noto Sans SC"/>
                <a:ea typeface="Noto Sans SC"/>
                <a:cs typeface="Noto Sans SC"/>
              </a:rPr>
              <a:t>研究发现</a:t>
            </a:r>
            <a:endParaRPr lang="en-US" sz="2400" b="1" dirty="0">
              <a:solidFill>
                <a:schemeClr val="accent1">
                  <a:alpha val="100000"/>
                </a:schemeClr>
              </a:solidFill>
              <a:latin typeface="Noto Sans SC"/>
              <a:ea typeface="Noto Sans SC"/>
              <a:cs typeface="Noto Sans SC"/>
            </a:endParaRPr>
          </a:p>
        </p:txBody>
      </p:sp>
      <p:sp>
        <p:nvSpPr>
          <p:cNvPr id="19" name="TextBox 19"/>
          <p:cNvSpPr txBox="1"/>
          <p:nvPr/>
        </p:nvSpPr>
        <p:spPr>
          <a:xfrm>
            <a:off x="3729047" y="3574334"/>
            <a:ext cx="8249905" cy="1081445"/>
          </a:xfrm>
          <a:prstGeom prst="rect">
            <a:avLst/>
          </a:prstGeom>
          <a:ln/>
        </p:spPr>
        <p:txBody>
          <a:bodyPr vert="horz" wrap="square" lIns="123825" tIns="123825" rIns="57150" bIns="123825" rtlCol="0" anchor="ctr" anchorCtr="0">
            <a:noAutofit/>
          </a:bodyPr>
          <a:lstStyle/>
          <a:p>
            <a:pPr>
              <a:lnSpc>
                <a:spcPct val="140000"/>
              </a:lnSpc>
            </a:pPr>
            <a:r>
              <a:rPr lang="en-US" sz="1425" dirty="0" err="1">
                <a:solidFill>
                  <a:schemeClr val="dk1">
                    <a:alpha val="100000"/>
                  </a:schemeClr>
                </a:solidFill>
                <a:latin typeface="Noto Sans SC"/>
                <a:ea typeface="Noto Sans SC"/>
                <a:cs typeface="Noto Sans SC"/>
              </a:rPr>
              <a:t>通过系统研究，发现忠诚、信任、关怀等核心原型在爱情中最为重要，远超激情、欲望等次要因素，为爱情研究提供新视角</a:t>
            </a:r>
            <a:r>
              <a:rPr lang="en-US" sz="1425" dirty="0">
                <a:solidFill>
                  <a:schemeClr val="dk1">
                    <a:alpha val="100000"/>
                  </a:schemeClr>
                </a:solidFill>
                <a:latin typeface="Noto Sans SC"/>
                <a:ea typeface="Noto Sans SC"/>
                <a:cs typeface="Noto Sans SC"/>
              </a:rPr>
              <a:t>。</a:t>
            </a:r>
          </a:p>
        </p:txBody>
      </p:sp>
      <p:sp>
        <p:nvSpPr>
          <p:cNvPr id="20" name="TextBox 20"/>
          <p:cNvSpPr txBox="1"/>
          <p:nvPr/>
        </p:nvSpPr>
        <p:spPr>
          <a:xfrm>
            <a:off x="3729047" y="4737324"/>
            <a:ext cx="6286500" cy="695325"/>
          </a:xfrm>
          <a:prstGeom prst="rect">
            <a:avLst/>
          </a:prstGeom>
          <a:ln/>
        </p:spPr>
        <p:txBody>
          <a:bodyPr vert="horz" wrap="square" lIns="123825" tIns="123825" rIns="57150" bIns="123825" rtlCol="0" anchor="ctr" anchorCtr="0">
            <a:noAutofit/>
          </a:bodyPr>
          <a:lstStyle/>
          <a:p>
            <a:pPr>
              <a:lnSpc>
                <a:spcPct val="140000"/>
              </a:lnSpc>
            </a:pPr>
            <a:r>
              <a:rPr lang="en-US" sz="2400" b="1" dirty="0" err="1">
                <a:solidFill>
                  <a:schemeClr val="accent1">
                    <a:alpha val="100000"/>
                  </a:schemeClr>
                </a:solidFill>
                <a:latin typeface="Noto Sans SC"/>
                <a:ea typeface="Noto Sans SC"/>
                <a:cs typeface="Noto Sans SC"/>
              </a:rPr>
              <a:t>性别差异</a:t>
            </a:r>
            <a:endParaRPr lang="en-US" sz="2400" b="1" dirty="0">
              <a:solidFill>
                <a:schemeClr val="accent1">
                  <a:alpha val="100000"/>
                </a:schemeClr>
              </a:solidFill>
              <a:latin typeface="Noto Sans SC"/>
              <a:ea typeface="Noto Sans SC"/>
              <a:cs typeface="Noto Sans SC"/>
            </a:endParaRPr>
          </a:p>
        </p:txBody>
      </p:sp>
      <p:sp>
        <p:nvSpPr>
          <p:cNvPr id="21" name="TextBox 21"/>
          <p:cNvSpPr txBox="1"/>
          <p:nvPr/>
        </p:nvSpPr>
        <p:spPr>
          <a:xfrm>
            <a:off x="3729047" y="5360039"/>
            <a:ext cx="8249905" cy="1081445"/>
          </a:xfrm>
          <a:prstGeom prst="rect">
            <a:avLst/>
          </a:prstGeom>
          <a:ln/>
        </p:spPr>
        <p:txBody>
          <a:bodyPr vert="horz" wrap="square" lIns="123825" tIns="123825" rIns="57150" bIns="123825" rtlCol="0" anchor="ctr" anchorCtr="0">
            <a:noAutofit/>
          </a:bodyPr>
          <a:lstStyle/>
          <a:p>
            <a:pPr>
              <a:lnSpc>
                <a:spcPct val="140000"/>
              </a:lnSpc>
            </a:pPr>
            <a:r>
              <a:rPr lang="en-US" sz="1425" dirty="0" err="1">
                <a:solidFill>
                  <a:schemeClr val="dk1">
                    <a:alpha val="100000"/>
                  </a:schemeClr>
                </a:solidFill>
                <a:latin typeface="Noto Sans SC"/>
                <a:ea typeface="Noto Sans SC"/>
                <a:cs typeface="Noto Sans SC"/>
              </a:rPr>
              <a:t>进一步分析发现，女性在爱情中更偏好伴侣爱，而男性则更偏爱浪漫幻想，这一性别差异为理解爱情中的性别角色提供了有趣视角</a:t>
            </a:r>
            <a:r>
              <a:rPr lang="en-US" sz="1425" dirty="0">
                <a:solidFill>
                  <a:schemeClr val="dk1">
                    <a:alpha val="100000"/>
                  </a:schemeClr>
                </a:solidFill>
                <a:latin typeface="Noto Sans SC"/>
                <a:ea typeface="Noto Sans SC"/>
                <a:cs typeface="Noto Sans SC"/>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8" grpId="0" animBg="1"/>
      <p:bldP spid="19" grpId="0" animBg="1"/>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7055332" y="1744635"/>
            <a:ext cx="4285297" cy="4285329"/>
          </a:xfrm>
          <a:prstGeom prst="rect">
            <a:avLst/>
          </a:prstGeom>
        </p:spPr>
      </p:pic>
      <p:sp>
        <p:nvSpPr>
          <p:cNvPr id="3" name="TextBox 3"/>
          <p:cNvSpPr txBox="1"/>
          <p:nvPr/>
        </p:nvSpPr>
        <p:spPr>
          <a:xfrm>
            <a:off x="476023" y="265328"/>
            <a:ext cx="11239500" cy="914400"/>
          </a:xfrm>
          <a:prstGeom prst="rect">
            <a:avLst/>
          </a:prstGeom>
          <a:ln/>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Noto Sans SC"/>
                <a:ea typeface="Noto Sans SC"/>
                <a:cs typeface="Noto Sans SC"/>
              </a:rPr>
              <a:t>原型破损与幸福感</a:t>
            </a:r>
          </a:p>
        </p:txBody>
      </p:sp>
      <p:sp>
        <p:nvSpPr>
          <p:cNvPr id="4" name="AutoShape 4"/>
          <p:cNvSpPr/>
          <p:nvPr/>
        </p:nvSpPr>
        <p:spPr>
          <a:xfrm>
            <a:off x="3729746" y="1769675"/>
            <a:ext cx="3031629" cy="4285329"/>
          </a:xfrm>
          <a:prstGeom prst="roundRect">
            <a:avLst>
              <a:gd name="adj" fmla="val 0"/>
            </a:avLst>
          </a:prstGeom>
          <a:solidFill>
            <a:schemeClr val="lt2">
              <a:alpha val="80000"/>
            </a:schemeClr>
          </a:solidFill>
          <a:ln/>
        </p:spPr>
      </p:sp>
      <p:sp>
        <p:nvSpPr>
          <p:cNvPr id="5" name="TextBox 5"/>
          <p:cNvSpPr txBox="1"/>
          <p:nvPr/>
        </p:nvSpPr>
        <p:spPr>
          <a:xfrm>
            <a:off x="3923235" y="2035795"/>
            <a:ext cx="2644651" cy="649939"/>
          </a:xfrm>
          <a:prstGeom prst="rect">
            <a:avLst/>
          </a:prstGeom>
          <a:ln/>
        </p:spPr>
        <p:txBody>
          <a:bodyPr vert="horz" wrap="square" lIns="66008" tIns="33052" rIns="66008" bIns="33052" rtlCol="0" anchor="ctr" anchorCtr="0">
            <a:noAutofit/>
          </a:bodyPr>
          <a:lstStyle/>
          <a:p>
            <a:pPr algn="ctr">
              <a:lnSpc>
                <a:spcPct val="120000"/>
              </a:lnSpc>
            </a:pPr>
            <a:r>
              <a:rPr lang="en-US" sz="2400" b="1" dirty="0" err="1">
                <a:solidFill>
                  <a:schemeClr val="dk1">
                    <a:alpha val="100000"/>
                  </a:schemeClr>
                </a:solidFill>
                <a:latin typeface="Noto Sans SC"/>
                <a:ea typeface="Noto Sans SC"/>
                <a:cs typeface="Noto Sans SC"/>
              </a:rPr>
              <a:t>保持原型完整</a:t>
            </a:r>
            <a:endParaRPr lang="en-US" sz="2400" b="1" dirty="0">
              <a:solidFill>
                <a:schemeClr val="dk1">
                  <a:alpha val="100000"/>
                </a:schemeClr>
              </a:solidFill>
              <a:latin typeface="Noto Sans SC"/>
              <a:ea typeface="Noto Sans SC"/>
              <a:cs typeface="Noto Sans SC"/>
            </a:endParaRPr>
          </a:p>
        </p:txBody>
      </p:sp>
      <p:sp>
        <p:nvSpPr>
          <p:cNvPr id="6" name="TextBox 6"/>
          <p:cNvSpPr txBox="1"/>
          <p:nvPr/>
        </p:nvSpPr>
        <p:spPr>
          <a:xfrm>
            <a:off x="3923235" y="2757859"/>
            <a:ext cx="2644651" cy="2924764"/>
          </a:xfrm>
          <a:prstGeom prst="rect">
            <a:avLst/>
          </a:prstGeom>
          <a:ln/>
        </p:spPr>
        <p:txBody>
          <a:bodyPr vert="horz" wrap="square" lIns="66008" tIns="33052" rIns="66008" bIns="33052" rtlCol="0" anchor="t" anchorCtr="0">
            <a:noAutofit/>
          </a:bodyPr>
          <a:lstStyle/>
          <a:p>
            <a:pPr algn="ctr">
              <a:lnSpc>
                <a:spcPct val="140000"/>
              </a:lnSpc>
            </a:pPr>
            <a:r>
              <a:rPr lang="en-US" sz="1575" dirty="0" err="1">
                <a:solidFill>
                  <a:schemeClr val="dk1">
                    <a:alpha val="100000"/>
                  </a:schemeClr>
                </a:solidFill>
                <a:latin typeface="Noto Sans SC"/>
                <a:ea typeface="Noto Sans SC"/>
                <a:cs typeface="Noto Sans SC"/>
              </a:rPr>
              <a:t>为了维护内心的平衡与满足，人们会努力保持爱情原型的完整，通过满足彼此的核心需求来降低冲突，确保关系和谐稳定发展</a:t>
            </a:r>
            <a:r>
              <a:rPr lang="en-US" sz="1575" dirty="0">
                <a:solidFill>
                  <a:schemeClr val="dk1">
                    <a:alpha val="100000"/>
                  </a:schemeClr>
                </a:solidFill>
                <a:latin typeface="Noto Sans SC"/>
                <a:ea typeface="Noto Sans SC"/>
                <a:cs typeface="Noto Sans SC"/>
              </a:rPr>
              <a:t>。</a:t>
            </a:r>
          </a:p>
        </p:txBody>
      </p:sp>
      <p:sp>
        <p:nvSpPr>
          <p:cNvPr id="7" name="AutoShape 7"/>
          <p:cNvSpPr/>
          <p:nvPr/>
        </p:nvSpPr>
        <p:spPr>
          <a:xfrm>
            <a:off x="556553" y="1764765"/>
            <a:ext cx="3031629" cy="4285329"/>
          </a:xfrm>
          <a:prstGeom prst="roundRect">
            <a:avLst>
              <a:gd name="adj" fmla="val 0"/>
            </a:avLst>
          </a:prstGeom>
          <a:solidFill>
            <a:schemeClr val="lt2">
              <a:alpha val="80000"/>
            </a:schemeClr>
          </a:solidFill>
          <a:ln/>
        </p:spPr>
      </p:sp>
      <p:sp>
        <p:nvSpPr>
          <p:cNvPr id="8" name="TextBox 8"/>
          <p:cNvSpPr txBox="1"/>
          <p:nvPr/>
        </p:nvSpPr>
        <p:spPr>
          <a:xfrm>
            <a:off x="750042" y="2035795"/>
            <a:ext cx="2644651" cy="649939"/>
          </a:xfrm>
          <a:prstGeom prst="rect">
            <a:avLst/>
          </a:prstGeom>
          <a:ln/>
        </p:spPr>
        <p:txBody>
          <a:bodyPr vert="horz" wrap="square" lIns="66008" tIns="33052" rIns="66008" bIns="33052" rtlCol="0" anchor="ctr" anchorCtr="0">
            <a:noAutofit/>
          </a:bodyPr>
          <a:lstStyle/>
          <a:p>
            <a:pPr algn="ctr">
              <a:lnSpc>
                <a:spcPct val="120000"/>
              </a:lnSpc>
            </a:pPr>
            <a:r>
              <a:rPr lang="en-US" sz="2400" b="1" dirty="0" err="1">
                <a:solidFill>
                  <a:schemeClr val="dk1">
                    <a:alpha val="100000"/>
                  </a:schemeClr>
                </a:solidFill>
                <a:latin typeface="Noto Sans SC"/>
                <a:ea typeface="Noto Sans SC"/>
                <a:cs typeface="Noto Sans SC"/>
              </a:rPr>
              <a:t>原型破损</a:t>
            </a:r>
            <a:endParaRPr lang="en-US" sz="2400" b="1" dirty="0">
              <a:solidFill>
                <a:schemeClr val="dk1">
                  <a:alpha val="100000"/>
                </a:schemeClr>
              </a:solidFill>
              <a:latin typeface="Noto Sans SC"/>
              <a:ea typeface="Noto Sans SC"/>
              <a:cs typeface="Noto Sans SC"/>
            </a:endParaRPr>
          </a:p>
        </p:txBody>
      </p:sp>
      <p:sp>
        <p:nvSpPr>
          <p:cNvPr id="9" name="TextBox 9"/>
          <p:cNvSpPr txBox="1"/>
          <p:nvPr/>
        </p:nvSpPr>
        <p:spPr>
          <a:xfrm>
            <a:off x="750042" y="2752949"/>
            <a:ext cx="2644651" cy="2924764"/>
          </a:xfrm>
          <a:prstGeom prst="rect">
            <a:avLst/>
          </a:prstGeom>
          <a:ln/>
        </p:spPr>
        <p:txBody>
          <a:bodyPr vert="horz" wrap="square" lIns="66008" tIns="33052" rIns="66008" bIns="33052" rtlCol="0" anchor="t" anchorCtr="0">
            <a:noAutofit/>
          </a:bodyPr>
          <a:lstStyle/>
          <a:p>
            <a:pPr algn="ctr">
              <a:lnSpc>
                <a:spcPct val="140000"/>
              </a:lnSpc>
            </a:pPr>
            <a:r>
              <a:rPr lang="en-US" sz="1575" dirty="0" err="1">
                <a:solidFill>
                  <a:schemeClr val="dk1">
                    <a:alpha val="100000"/>
                  </a:schemeClr>
                </a:solidFill>
                <a:latin typeface="Noto Sans SC"/>
                <a:ea typeface="Noto Sans SC"/>
                <a:cs typeface="Noto Sans SC"/>
              </a:rPr>
              <a:t>当爱情体验偏离内隐原型时，个体主观上会产生失落感，这种失落感可能会导致对爱情关系的不满度上升，影响双方幸福感</a:t>
            </a:r>
            <a:r>
              <a:rPr lang="en-US" sz="1575" dirty="0">
                <a:solidFill>
                  <a:schemeClr val="dk1">
                    <a:alpha val="100000"/>
                  </a:schemeClr>
                </a:solidFill>
                <a:latin typeface="Noto Sans SC"/>
                <a:ea typeface="Noto Sans SC"/>
                <a:cs typeface="Noto Sans SC"/>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barn(inVertical)">
                                      <p:cBhvr>
                                        <p:cTn id="2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2192000" cy="6858000"/>
          </a:xfrm>
          <a:prstGeom prst="rect">
            <a:avLst/>
          </a:prstGeom>
        </p:spPr>
      </p:pic>
      <p:pic>
        <p:nvPicPr>
          <p:cNvPr id="3" name="Picture 3"/>
          <p:cNvPicPr>
            <a:picLocks noChangeAspect="1"/>
          </p:cNvPicPr>
          <p:nvPr/>
        </p:nvPicPr>
        <p:blipFill>
          <a:blip r:embed="rId4"/>
          <a:srcRect/>
          <a:stretch>
            <a:fillRect/>
          </a:stretch>
        </p:blipFill>
        <p:spPr>
          <a:xfrm>
            <a:off x="660770" y="524388"/>
            <a:ext cx="1771650" cy="1219200"/>
          </a:xfrm>
          <a:prstGeom prst="rect">
            <a:avLst/>
          </a:prstGeom>
        </p:spPr>
      </p:pic>
      <p:sp>
        <p:nvSpPr>
          <p:cNvPr id="4" name="TextBox 4"/>
          <p:cNvSpPr txBox="1"/>
          <p:nvPr/>
        </p:nvSpPr>
        <p:spPr>
          <a:xfrm>
            <a:off x="440612" y="766322"/>
            <a:ext cx="2211965" cy="977265"/>
          </a:xfrm>
          <a:prstGeom prst="rect">
            <a:avLst/>
          </a:prstGeom>
          <a:ln/>
        </p:spPr>
        <p:txBody>
          <a:bodyPr vert="horz" wrap="square" lIns="91440" tIns="45720" rIns="91440" bIns="45720" rtlCol="0" anchor="ctr" anchorCtr="0">
            <a:normAutofit/>
          </a:bodyPr>
          <a:lstStyle/>
          <a:p>
            <a:pPr algn="ctr">
              <a:lnSpc>
                <a:spcPct val="100000"/>
              </a:lnSpc>
              <a:spcBef>
                <a:spcPts val="375"/>
              </a:spcBef>
            </a:pPr>
            <a:r>
              <a:rPr lang="en-US" sz="5100" b="1">
                <a:solidFill>
                  <a:srgbClr val="FFFFFF">
                    <a:alpha val="100000"/>
                  </a:srgbClr>
                </a:solidFill>
                <a:latin typeface="Noto Sans SC"/>
                <a:ea typeface="Noto Sans SC"/>
                <a:cs typeface="Noto Sans SC"/>
              </a:rPr>
              <a:t>目 录</a:t>
            </a:r>
          </a:p>
        </p:txBody>
      </p:sp>
      <p:sp>
        <p:nvSpPr>
          <p:cNvPr id="5" name="TextBox 5"/>
          <p:cNvSpPr txBox="1"/>
          <p:nvPr/>
        </p:nvSpPr>
        <p:spPr>
          <a:xfrm>
            <a:off x="1080135" y="2770078"/>
            <a:ext cx="771525" cy="1009650"/>
          </a:xfrm>
          <a:prstGeom prst="rect">
            <a:avLst/>
          </a:prstGeom>
          <a:ln/>
        </p:spPr>
        <p:txBody>
          <a:bodyPr vert="horz" wrap="none" lIns="0" tIns="0" rIns="0" bIns="0" rtlCol="0" anchor="t" anchorCtr="0">
            <a:spAutoFit/>
          </a:bodyPr>
          <a:lstStyle/>
          <a:p>
            <a:pPr>
              <a:lnSpc>
                <a:spcPct val="100000"/>
              </a:lnSpc>
              <a:spcBef>
                <a:spcPts val="375"/>
              </a:spcBef>
            </a:pPr>
            <a:r>
              <a:rPr lang="en-US" sz="6000" b="1" dirty="0">
                <a:solidFill>
                  <a:schemeClr val="accent1">
                    <a:alpha val="100000"/>
                  </a:schemeClr>
                </a:solidFill>
                <a:latin typeface="Noto Sans SC"/>
                <a:ea typeface="Noto Sans SC"/>
                <a:cs typeface="Noto Sans SC"/>
              </a:rPr>
              <a:t>01</a:t>
            </a:r>
          </a:p>
        </p:txBody>
      </p:sp>
      <p:sp>
        <p:nvSpPr>
          <p:cNvPr id="6" name="TextBox 6"/>
          <p:cNvSpPr txBox="1"/>
          <p:nvPr/>
        </p:nvSpPr>
        <p:spPr>
          <a:xfrm>
            <a:off x="2143125" y="2813789"/>
            <a:ext cx="1908143" cy="922228"/>
          </a:xfrm>
          <a:prstGeom prst="rect">
            <a:avLst/>
          </a:prstGeom>
          <a:ln/>
        </p:spPr>
        <p:txBody>
          <a:bodyPr vert="horz" wrap="square" lIns="0" tIns="0" rIns="0" bIns="0" rtlCol="0" anchor="ctr" anchorCtr="0">
            <a:noAutofit/>
          </a:bodyPr>
          <a:lstStyle/>
          <a:p>
            <a:pPr>
              <a:lnSpc>
                <a:spcPct val="120000"/>
              </a:lnSpc>
              <a:spcBef>
                <a:spcPts val="375"/>
              </a:spcBef>
            </a:pPr>
            <a:r>
              <a:rPr lang="zh-CN" altLang="en-US" sz="2100" dirty="0">
                <a:solidFill>
                  <a:srgbClr val="FFFFFF">
                    <a:alpha val="100000"/>
                  </a:srgbClr>
                </a:solidFill>
                <a:latin typeface="Noto Sans SC"/>
                <a:ea typeface="Noto Sans SC"/>
                <a:cs typeface="Noto Sans SC"/>
              </a:rPr>
              <a:t>书籍介绍</a:t>
            </a:r>
            <a:endParaRPr lang="en-US" sz="2100" dirty="0">
              <a:solidFill>
                <a:srgbClr val="FFFFFF">
                  <a:alpha val="100000"/>
                </a:srgbClr>
              </a:solidFill>
              <a:latin typeface="Noto Sans SC"/>
              <a:ea typeface="Noto Sans SC"/>
              <a:cs typeface="Noto Sans SC"/>
            </a:endParaRPr>
          </a:p>
        </p:txBody>
      </p:sp>
      <p:sp>
        <p:nvSpPr>
          <p:cNvPr id="7" name="TextBox 7"/>
          <p:cNvSpPr txBox="1"/>
          <p:nvPr/>
        </p:nvSpPr>
        <p:spPr>
          <a:xfrm>
            <a:off x="4574857" y="2770078"/>
            <a:ext cx="914400" cy="1009650"/>
          </a:xfrm>
          <a:prstGeom prst="rect">
            <a:avLst/>
          </a:prstGeom>
          <a:ln/>
        </p:spPr>
        <p:txBody>
          <a:bodyPr vert="horz" wrap="none" lIns="0" tIns="0" rIns="0" bIns="0" rtlCol="0" anchor="t" anchorCtr="0">
            <a:spAutoFit/>
          </a:bodyPr>
          <a:lstStyle/>
          <a:p>
            <a:pPr>
              <a:lnSpc>
                <a:spcPct val="100000"/>
              </a:lnSpc>
              <a:spcBef>
                <a:spcPts val="375"/>
              </a:spcBef>
            </a:pPr>
            <a:r>
              <a:rPr lang="en-US" sz="6000" b="1">
                <a:solidFill>
                  <a:schemeClr val="accent1">
                    <a:alpha val="100000"/>
                  </a:schemeClr>
                </a:solidFill>
                <a:latin typeface="Noto Sans SC"/>
                <a:ea typeface="Noto Sans SC"/>
                <a:cs typeface="Noto Sans SC"/>
              </a:rPr>
              <a:t>02</a:t>
            </a:r>
          </a:p>
        </p:txBody>
      </p:sp>
      <p:sp>
        <p:nvSpPr>
          <p:cNvPr id="8" name="TextBox 8"/>
          <p:cNvSpPr txBox="1"/>
          <p:nvPr/>
        </p:nvSpPr>
        <p:spPr>
          <a:xfrm>
            <a:off x="5612606" y="2813789"/>
            <a:ext cx="1905000" cy="922228"/>
          </a:xfrm>
          <a:prstGeom prst="rect">
            <a:avLst/>
          </a:prstGeom>
          <a:ln/>
        </p:spPr>
        <p:txBody>
          <a:bodyPr vert="horz" wrap="square" lIns="0" tIns="0" rIns="0" bIns="0" rtlCol="0" anchor="ctr" anchorCtr="0">
            <a:noAutofit/>
          </a:bodyPr>
          <a:lstStyle/>
          <a:p>
            <a:pPr>
              <a:lnSpc>
                <a:spcPct val="120000"/>
              </a:lnSpc>
              <a:spcBef>
                <a:spcPts val="375"/>
              </a:spcBef>
            </a:pPr>
            <a:r>
              <a:rPr lang="en-US" sz="2100" dirty="0" err="1">
                <a:solidFill>
                  <a:srgbClr val="FFFFFF">
                    <a:alpha val="100000"/>
                  </a:srgbClr>
                </a:solidFill>
                <a:latin typeface="Noto Sans SC"/>
                <a:ea typeface="Noto Sans SC"/>
                <a:cs typeface="Noto Sans SC"/>
              </a:rPr>
              <a:t>生物学说</a:t>
            </a:r>
            <a:endParaRPr lang="en-US" sz="2100" dirty="0">
              <a:solidFill>
                <a:srgbClr val="FFFFFF">
                  <a:alpha val="100000"/>
                </a:srgbClr>
              </a:solidFill>
              <a:latin typeface="Noto Sans SC"/>
              <a:ea typeface="Noto Sans SC"/>
              <a:cs typeface="Noto Sans SC"/>
            </a:endParaRPr>
          </a:p>
        </p:txBody>
      </p:sp>
      <p:sp>
        <p:nvSpPr>
          <p:cNvPr id="9" name="TextBox 9"/>
          <p:cNvSpPr txBox="1"/>
          <p:nvPr/>
        </p:nvSpPr>
        <p:spPr>
          <a:xfrm>
            <a:off x="8045768" y="2770078"/>
            <a:ext cx="914400" cy="1009650"/>
          </a:xfrm>
          <a:prstGeom prst="rect">
            <a:avLst/>
          </a:prstGeom>
          <a:ln/>
        </p:spPr>
        <p:txBody>
          <a:bodyPr vert="horz" wrap="none" lIns="0" tIns="0" rIns="0" bIns="0" rtlCol="0" anchor="t" anchorCtr="0">
            <a:spAutoFit/>
          </a:bodyPr>
          <a:lstStyle/>
          <a:p>
            <a:pPr>
              <a:lnSpc>
                <a:spcPct val="100000"/>
              </a:lnSpc>
              <a:spcBef>
                <a:spcPts val="375"/>
              </a:spcBef>
            </a:pPr>
            <a:r>
              <a:rPr lang="en-US" sz="6000" b="1">
                <a:solidFill>
                  <a:schemeClr val="accent1">
                    <a:alpha val="100000"/>
                  </a:schemeClr>
                </a:solidFill>
                <a:latin typeface="Noto Sans SC"/>
                <a:ea typeface="Noto Sans SC"/>
                <a:cs typeface="Noto Sans SC"/>
              </a:rPr>
              <a:t>03</a:t>
            </a:r>
          </a:p>
        </p:txBody>
      </p:sp>
      <p:sp>
        <p:nvSpPr>
          <p:cNvPr id="10" name="TextBox 10"/>
          <p:cNvSpPr txBox="1"/>
          <p:nvPr/>
        </p:nvSpPr>
        <p:spPr>
          <a:xfrm>
            <a:off x="9073610" y="2813789"/>
            <a:ext cx="1905000" cy="922228"/>
          </a:xfrm>
          <a:prstGeom prst="rect">
            <a:avLst/>
          </a:prstGeom>
          <a:ln/>
        </p:spPr>
        <p:txBody>
          <a:bodyPr vert="horz" wrap="square" lIns="0" tIns="0" rIns="0" bIns="0" rtlCol="0" anchor="ctr" anchorCtr="0">
            <a:noAutofit/>
          </a:bodyPr>
          <a:lstStyle/>
          <a:p>
            <a:pPr>
              <a:lnSpc>
                <a:spcPct val="120000"/>
              </a:lnSpc>
              <a:spcBef>
                <a:spcPts val="375"/>
              </a:spcBef>
            </a:pPr>
            <a:r>
              <a:rPr lang="en-US" sz="2100" dirty="0" err="1">
                <a:solidFill>
                  <a:srgbClr val="FFFFFF">
                    <a:alpha val="100000"/>
                  </a:srgbClr>
                </a:solidFill>
                <a:latin typeface="Noto Sans SC"/>
                <a:ea typeface="Noto Sans SC"/>
                <a:cs typeface="Noto Sans SC"/>
              </a:rPr>
              <a:t>爱情类型</a:t>
            </a:r>
            <a:endParaRPr lang="en-US" sz="2100" dirty="0">
              <a:solidFill>
                <a:srgbClr val="FFFFFF">
                  <a:alpha val="100000"/>
                </a:srgbClr>
              </a:solidFill>
              <a:latin typeface="Noto Sans SC"/>
              <a:ea typeface="Noto Sans SC"/>
              <a:cs typeface="Noto Sans SC"/>
            </a:endParaRPr>
          </a:p>
        </p:txBody>
      </p:sp>
      <p:sp>
        <p:nvSpPr>
          <p:cNvPr id="11" name="TextBox 11"/>
          <p:cNvSpPr txBox="1"/>
          <p:nvPr/>
        </p:nvSpPr>
        <p:spPr>
          <a:xfrm>
            <a:off x="1080135" y="4420791"/>
            <a:ext cx="914400" cy="1009650"/>
          </a:xfrm>
          <a:prstGeom prst="rect">
            <a:avLst/>
          </a:prstGeom>
          <a:ln/>
        </p:spPr>
        <p:txBody>
          <a:bodyPr vert="horz" wrap="none" lIns="0" tIns="0" rIns="0" bIns="0" rtlCol="0" anchor="t" anchorCtr="0">
            <a:spAutoFit/>
          </a:bodyPr>
          <a:lstStyle/>
          <a:p>
            <a:pPr>
              <a:lnSpc>
                <a:spcPct val="100000"/>
              </a:lnSpc>
              <a:spcBef>
                <a:spcPts val="375"/>
              </a:spcBef>
            </a:pPr>
            <a:r>
              <a:rPr lang="en-US" sz="6000" b="1">
                <a:solidFill>
                  <a:schemeClr val="accent1">
                    <a:alpha val="100000"/>
                  </a:schemeClr>
                </a:solidFill>
                <a:latin typeface="Noto Sans SC"/>
                <a:ea typeface="Noto Sans SC"/>
                <a:cs typeface="Noto Sans SC"/>
              </a:rPr>
              <a:t>04</a:t>
            </a:r>
          </a:p>
        </p:txBody>
      </p:sp>
      <p:sp>
        <p:nvSpPr>
          <p:cNvPr id="12" name="TextBox 12"/>
          <p:cNvSpPr txBox="1"/>
          <p:nvPr/>
        </p:nvSpPr>
        <p:spPr>
          <a:xfrm>
            <a:off x="2143125" y="4435078"/>
            <a:ext cx="1905000" cy="981075"/>
          </a:xfrm>
          <a:prstGeom prst="rect">
            <a:avLst/>
          </a:prstGeom>
          <a:ln/>
        </p:spPr>
        <p:txBody>
          <a:bodyPr vert="horz" wrap="square" lIns="0" tIns="0" rIns="0" bIns="0" rtlCol="0" anchor="ctr" anchorCtr="0">
            <a:noAutofit/>
          </a:bodyPr>
          <a:lstStyle/>
          <a:p>
            <a:pPr>
              <a:lnSpc>
                <a:spcPct val="120000"/>
              </a:lnSpc>
              <a:spcBef>
                <a:spcPts val="375"/>
              </a:spcBef>
            </a:pPr>
            <a:r>
              <a:rPr lang="en-US" sz="2100" dirty="0" err="1">
                <a:solidFill>
                  <a:srgbClr val="FFFFFF">
                    <a:alpha val="100000"/>
                  </a:srgbClr>
                </a:solidFill>
                <a:latin typeface="Noto Sans SC"/>
                <a:ea typeface="Noto Sans SC"/>
                <a:cs typeface="Noto Sans SC"/>
              </a:rPr>
              <a:t>内隐理论</a:t>
            </a:r>
            <a:endParaRPr lang="en-US" sz="2100" dirty="0">
              <a:solidFill>
                <a:srgbClr val="FFFFFF">
                  <a:alpha val="100000"/>
                </a:srgbClr>
              </a:solidFill>
              <a:latin typeface="Noto Sans SC"/>
              <a:ea typeface="Noto Sans SC"/>
              <a:cs typeface="Noto Sans SC"/>
            </a:endParaRPr>
          </a:p>
        </p:txBody>
      </p:sp>
      <p:sp>
        <p:nvSpPr>
          <p:cNvPr id="13" name="TextBox 13"/>
          <p:cNvSpPr txBox="1"/>
          <p:nvPr/>
        </p:nvSpPr>
        <p:spPr>
          <a:xfrm>
            <a:off x="4574857" y="4420791"/>
            <a:ext cx="914400" cy="1009650"/>
          </a:xfrm>
          <a:prstGeom prst="rect">
            <a:avLst/>
          </a:prstGeom>
          <a:ln/>
        </p:spPr>
        <p:txBody>
          <a:bodyPr vert="horz" wrap="none" lIns="0" tIns="0" rIns="0" bIns="0" rtlCol="0" anchor="t" anchorCtr="0">
            <a:spAutoFit/>
          </a:bodyPr>
          <a:lstStyle/>
          <a:p>
            <a:pPr>
              <a:lnSpc>
                <a:spcPct val="100000"/>
              </a:lnSpc>
              <a:spcBef>
                <a:spcPts val="375"/>
              </a:spcBef>
            </a:pPr>
            <a:r>
              <a:rPr lang="en-US" sz="6000" b="1">
                <a:solidFill>
                  <a:schemeClr val="accent1">
                    <a:alpha val="100000"/>
                  </a:schemeClr>
                </a:solidFill>
                <a:latin typeface="Noto Sans SC"/>
                <a:ea typeface="Noto Sans SC"/>
                <a:cs typeface="Noto Sans SC"/>
              </a:rPr>
              <a:t>05</a:t>
            </a:r>
          </a:p>
        </p:txBody>
      </p:sp>
      <p:sp>
        <p:nvSpPr>
          <p:cNvPr id="14" name="TextBox 14"/>
          <p:cNvSpPr txBox="1"/>
          <p:nvPr/>
        </p:nvSpPr>
        <p:spPr>
          <a:xfrm>
            <a:off x="5612606" y="4475668"/>
            <a:ext cx="1905000" cy="899895"/>
          </a:xfrm>
          <a:prstGeom prst="rect">
            <a:avLst/>
          </a:prstGeom>
          <a:ln/>
        </p:spPr>
        <p:txBody>
          <a:bodyPr vert="horz" wrap="square" lIns="0" tIns="0" rIns="0" bIns="0" rtlCol="0" anchor="ctr" anchorCtr="0">
            <a:noAutofit/>
          </a:bodyPr>
          <a:lstStyle/>
          <a:p>
            <a:pPr>
              <a:lnSpc>
                <a:spcPct val="120000"/>
              </a:lnSpc>
              <a:spcBef>
                <a:spcPts val="375"/>
              </a:spcBef>
            </a:pPr>
            <a:r>
              <a:rPr lang="en-US" sz="2100" dirty="0" err="1">
                <a:solidFill>
                  <a:srgbClr val="FFFFFF">
                    <a:alpha val="100000"/>
                  </a:srgbClr>
                </a:solidFill>
                <a:latin typeface="Noto Sans SC"/>
                <a:ea typeface="Noto Sans SC"/>
                <a:cs typeface="Noto Sans SC"/>
              </a:rPr>
              <a:t>文化学说</a:t>
            </a:r>
            <a:endParaRPr lang="en-US" sz="2100" dirty="0">
              <a:solidFill>
                <a:srgbClr val="FFFFFF">
                  <a:alpha val="100000"/>
                </a:srgbClr>
              </a:solidFill>
              <a:latin typeface="Noto Sans SC"/>
              <a:ea typeface="Noto Sans SC"/>
              <a:cs typeface="Noto Sans SC"/>
            </a:endParaRPr>
          </a:p>
        </p:txBody>
      </p:sp>
      <p:sp>
        <p:nvSpPr>
          <p:cNvPr id="15" name="TextBox 15"/>
          <p:cNvSpPr txBox="1"/>
          <p:nvPr/>
        </p:nvSpPr>
        <p:spPr>
          <a:xfrm>
            <a:off x="8045768" y="4420791"/>
            <a:ext cx="914400" cy="1009650"/>
          </a:xfrm>
          <a:prstGeom prst="rect">
            <a:avLst/>
          </a:prstGeom>
          <a:ln/>
        </p:spPr>
        <p:txBody>
          <a:bodyPr vert="horz" wrap="none" lIns="0" tIns="0" rIns="0" bIns="0" rtlCol="0" anchor="t" anchorCtr="0">
            <a:spAutoFit/>
          </a:bodyPr>
          <a:lstStyle/>
          <a:p>
            <a:pPr>
              <a:lnSpc>
                <a:spcPct val="100000"/>
              </a:lnSpc>
              <a:spcBef>
                <a:spcPts val="375"/>
              </a:spcBef>
            </a:pPr>
            <a:r>
              <a:rPr lang="en-US" sz="6000" b="1">
                <a:solidFill>
                  <a:schemeClr val="accent1">
                    <a:alpha val="100000"/>
                  </a:schemeClr>
                </a:solidFill>
                <a:latin typeface="Noto Sans SC"/>
                <a:ea typeface="Noto Sans SC"/>
                <a:cs typeface="Noto Sans SC"/>
              </a:rPr>
              <a:t>06</a:t>
            </a:r>
          </a:p>
        </p:txBody>
      </p:sp>
      <p:sp>
        <p:nvSpPr>
          <p:cNvPr id="16" name="TextBox 16"/>
          <p:cNvSpPr txBox="1"/>
          <p:nvPr/>
        </p:nvSpPr>
        <p:spPr>
          <a:xfrm>
            <a:off x="9073610" y="4475668"/>
            <a:ext cx="1905000" cy="899895"/>
          </a:xfrm>
          <a:prstGeom prst="rect">
            <a:avLst/>
          </a:prstGeom>
          <a:ln/>
        </p:spPr>
        <p:txBody>
          <a:bodyPr vert="horz" wrap="square" lIns="0" tIns="0" rIns="0" bIns="0" rtlCol="0" anchor="ctr" anchorCtr="0">
            <a:noAutofit/>
          </a:bodyPr>
          <a:lstStyle/>
          <a:p>
            <a:pPr>
              <a:lnSpc>
                <a:spcPct val="120000"/>
              </a:lnSpc>
              <a:spcBef>
                <a:spcPts val="375"/>
              </a:spcBef>
            </a:pPr>
            <a:r>
              <a:rPr lang="en-US" sz="2100" dirty="0" err="1">
                <a:solidFill>
                  <a:srgbClr val="FFFFFF">
                    <a:alpha val="100000"/>
                  </a:srgbClr>
                </a:solidFill>
                <a:latin typeface="Noto Sans SC"/>
                <a:ea typeface="Noto Sans SC"/>
                <a:cs typeface="Noto Sans SC"/>
              </a:rPr>
              <a:t>总结</a:t>
            </a:r>
            <a:endParaRPr lang="en-US" sz="2100" dirty="0">
              <a:solidFill>
                <a:srgbClr val="FFFFFF">
                  <a:alpha val="100000"/>
                </a:srgbClr>
              </a:solidFill>
              <a:latin typeface="Noto Sans SC"/>
              <a:ea typeface="Noto Sans SC"/>
              <a:cs typeface="Noto Sans S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4"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3105150" y="1544398"/>
            <a:ext cx="5981700" cy="1371600"/>
          </a:xfrm>
          <a:prstGeom prst="rect">
            <a:avLst/>
          </a:prstGeom>
          <a:ln/>
        </p:spPr>
        <p:txBody>
          <a:bodyPr vert="horz" wrap="square" lIns="114300" tIns="57150" rIns="114300" bIns="57150" rtlCol="0" anchor="b" anchorCtr="0">
            <a:spAutoFit/>
          </a:bodyPr>
          <a:lstStyle/>
          <a:p>
            <a:pPr algn="ctr">
              <a:lnSpc>
                <a:spcPct val="120000"/>
              </a:lnSpc>
            </a:pPr>
            <a:r>
              <a:rPr lang="en-US" sz="6600" b="1">
                <a:solidFill>
                  <a:srgbClr val="1ACA6E">
                    <a:alpha val="100000"/>
                  </a:srgbClr>
                </a:solidFill>
                <a:latin typeface="Noto Sans SC"/>
                <a:ea typeface="Noto Sans SC"/>
                <a:cs typeface="Noto Sans SC"/>
              </a:rPr>
              <a:t>05</a:t>
            </a:r>
          </a:p>
        </p:txBody>
      </p:sp>
      <p:sp>
        <p:nvSpPr>
          <p:cNvPr id="3" name="TextBox 3"/>
          <p:cNvSpPr txBox="1"/>
          <p:nvPr/>
        </p:nvSpPr>
        <p:spPr>
          <a:xfrm>
            <a:off x="853596" y="2976755"/>
            <a:ext cx="10484808" cy="1798058"/>
          </a:xfrm>
          <a:prstGeom prst="rect">
            <a:avLst/>
          </a:prstGeom>
          <a:ln/>
        </p:spPr>
        <p:txBody>
          <a:bodyPr vert="horz" wrap="square" lIns="114300" tIns="57150" rIns="114300" bIns="57150" rtlCol="0" anchor="t" anchorCtr="0">
            <a:noAutofit/>
          </a:bodyPr>
          <a:lstStyle/>
          <a:p>
            <a:pPr algn="ctr">
              <a:lnSpc>
                <a:spcPct val="120000"/>
              </a:lnSpc>
            </a:pPr>
            <a:r>
              <a:rPr lang="en-US" sz="4500" b="1" dirty="0" err="1">
                <a:solidFill>
                  <a:srgbClr val="FFFFFF">
                    <a:alpha val="100000"/>
                  </a:srgbClr>
                </a:solidFill>
                <a:latin typeface="Noto Sans SC"/>
                <a:ea typeface="Noto Sans SC"/>
                <a:cs typeface="Noto Sans SC"/>
              </a:rPr>
              <a:t>文化学说</a:t>
            </a:r>
            <a:endParaRPr lang="en-US" sz="4500" b="1" dirty="0">
              <a:solidFill>
                <a:srgbClr val="FFFFFF">
                  <a:alpha val="100000"/>
                </a:srgbClr>
              </a:solidFill>
              <a:latin typeface="Noto Sans SC"/>
              <a:ea typeface="Noto Sans SC"/>
              <a:cs typeface="Noto Sans S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689593" y="1595455"/>
            <a:ext cx="6734175" cy="771853"/>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文化信仰的影响</a:t>
            </a:r>
          </a:p>
        </p:txBody>
      </p:sp>
      <p:sp>
        <p:nvSpPr>
          <p:cNvPr id="3" name="TextBox 3"/>
          <p:cNvSpPr txBox="1"/>
          <p:nvPr/>
        </p:nvSpPr>
        <p:spPr>
          <a:xfrm>
            <a:off x="689593" y="2246047"/>
            <a:ext cx="6810375" cy="1323975"/>
          </a:xfrm>
          <a:prstGeom prst="rect">
            <a:avLst/>
          </a:prstGeom>
          <a:ln/>
        </p:spPr>
        <p:txBody>
          <a:bodyPr vert="horz" wrap="square" lIns="123825" tIns="123825" rIns="57150" bIns="123825" rtlCol="0" anchor="t" anchorCtr="0">
            <a:noAutofit/>
          </a:bodyPr>
          <a:lstStyle/>
          <a:p>
            <a:pPr>
              <a:lnSpc>
                <a:spcPct val="140000"/>
              </a:lnSpc>
            </a:pPr>
            <a:r>
              <a:rPr lang="en-US" sz="1500" dirty="0" err="1">
                <a:solidFill>
                  <a:schemeClr val="dk1">
                    <a:alpha val="100000"/>
                  </a:schemeClr>
                </a:solidFill>
                <a:latin typeface="Noto Sans SC"/>
                <a:ea typeface="Noto Sans SC"/>
                <a:cs typeface="Noto Sans SC"/>
              </a:rPr>
              <a:t>文化学说认为，爱情的价值与实践深受文化信仰、生态环境与社会规范的共同塑造，这些因素共同决定了人们对爱情的理解、表达和追求方式</a:t>
            </a:r>
            <a:r>
              <a:rPr lang="en-US" sz="1500" dirty="0">
                <a:solidFill>
                  <a:schemeClr val="dk1">
                    <a:alpha val="100000"/>
                  </a:schemeClr>
                </a:solidFill>
                <a:latin typeface="Noto Sans SC"/>
                <a:ea typeface="Noto Sans SC"/>
                <a:cs typeface="Noto Sans SC"/>
              </a:rPr>
              <a:t>。</a:t>
            </a:r>
          </a:p>
        </p:txBody>
      </p:sp>
      <p:sp>
        <p:nvSpPr>
          <p:cNvPr id="4" name="TextBox 4"/>
          <p:cNvSpPr txBox="1"/>
          <p:nvPr/>
        </p:nvSpPr>
        <p:spPr>
          <a:xfrm>
            <a:off x="689593" y="4139505"/>
            <a:ext cx="6734175" cy="759000"/>
          </a:xfrm>
          <a:prstGeom prst="rect">
            <a:avLst/>
          </a:prstGeom>
          <a:ln/>
        </p:spPr>
        <p:txBody>
          <a:bodyPr vert="horz" wrap="square" lIns="123825" tIns="123825" rIns="57150" bIns="123825" rtlCol="0" anchor="b" anchorCtr="0">
            <a:noAutofit/>
          </a:bodyPr>
          <a:lstStyle/>
          <a:p>
            <a:pPr>
              <a:lnSpc>
                <a:spcPct val="120000"/>
              </a:lnSpc>
            </a:pPr>
            <a:r>
              <a:rPr lang="en-US" sz="2400" b="1" dirty="0" err="1">
                <a:solidFill>
                  <a:schemeClr val="accent1">
                    <a:alpha val="100000"/>
                  </a:schemeClr>
                </a:solidFill>
                <a:latin typeface="Noto Sans SC"/>
                <a:ea typeface="Noto Sans SC"/>
                <a:cs typeface="Noto Sans SC"/>
              </a:rPr>
              <a:t>爱情文化的多样性</a:t>
            </a:r>
            <a:endParaRPr lang="en-US" sz="2400" b="1" dirty="0">
              <a:solidFill>
                <a:schemeClr val="accent1">
                  <a:alpha val="100000"/>
                </a:schemeClr>
              </a:solidFill>
              <a:latin typeface="Noto Sans SC"/>
              <a:ea typeface="Noto Sans SC"/>
              <a:cs typeface="Noto Sans SC"/>
            </a:endParaRPr>
          </a:p>
        </p:txBody>
      </p:sp>
      <p:sp>
        <p:nvSpPr>
          <p:cNvPr id="5" name="TextBox 5"/>
          <p:cNvSpPr txBox="1"/>
          <p:nvPr/>
        </p:nvSpPr>
        <p:spPr>
          <a:xfrm>
            <a:off x="689593" y="4798345"/>
            <a:ext cx="6810375" cy="1323975"/>
          </a:xfrm>
          <a:prstGeom prst="rect">
            <a:avLst/>
          </a:prstGeom>
          <a:ln/>
        </p:spPr>
        <p:txBody>
          <a:bodyPr vert="horz" wrap="square" lIns="123825" tIns="123825" rIns="57150" bIns="123825" rtlCol="0" anchor="t" anchorCtr="0">
            <a:noAutofit/>
          </a:bodyPr>
          <a:lstStyle/>
          <a:p>
            <a:pPr>
              <a:lnSpc>
                <a:spcPct val="140000"/>
              </a:lnSpc>
            </a:pPr>
            <a:r>
              <a:rPr lang="en-US" sz="1500" dirty="0">
                <a:solidFill>
                  <a:schemeClr val="dk1">
                    <a:alpha val="100000"/>
                  </a:schemeClr>
                </a:solidFill>
                <a:latin typeface="Noto Sans SC"/>
                <a:ea typeface="Noto Sans SC"/>
                <a:cs typeface="Noto Sans SC"/>
              </a:rPr>
              <a:t>不同的文化背景下，人们对爱情的定义和追求方式存在显著的差异，这些差异反映了爱情文化的多样性，也说明了爱情是一种具有文化特异性的现象。</a:t>
            </a:r>
          </a:p>
        </p:txBody>
      </p:sp>
      <p:cxnSp>
        <p:nvCxnSpPr>
          <p:cNvPr id="6" name="Connector 6"/>
          <p:cNvCxnSpPr/>
          <p:nvPr/>
        </p:nvCxnSpPr>
        <p:spPr>
          <a:xfrm>
            <a:off x="756268" y="6181746"/>
            <a:ext cx="7784538"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pic>
        <p:nvPicPr>
          <p:cNvPr id="7" name="Picture 7"/>
          <p:cNvPicPr>
            <a:picLocks noChangeAspect="1"/>
          </p:cNvPicPr>
          <p:nvPr/>
        </p:nvPicPr>
        <p:blipFill>
          <a:blip r:embed="rId3">
            <a:alphaModFix/>
          </a:blip>
          <a:srcRect/>
          <a:stretch>
            <a:fillRect/>
          </a:stretch>
        </p:blipFill>
        <p:spPr>
          <a:xfrm>
            <a:off x="7803289" y="1299241"/>
            <a:ext cx="3679824" cy="4906431"/>
          </a:xfrm>
          <a:prstGeom prst="rect">
            <a:avLst/>
          </a:prstGeom>
        </p:spPr>
      </p:pic>
      <p:cxnSp>
        <p:nvCxnSpPr>
          <p:cNvPr id="8" name="Connector 8"/>
          <p:cNvCxnSpPr/>
          <p:nvPr/>
        </p:nvCxnSpPr>
        <p:spPr>
          <a:xfrm>
            <a:off x="756268" y="3856089"/>
            <a:ext cx="7083417"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9" name="TextBox 9"/>
          <p:cNvSpPr txBox="1"/>
          <p:nvPr/>
        </p:nvSpPr>
        <p:spPr>
          <a:xfrm>
            <a:off x="476023" y="265328"/>
            <a:ext cx="11239500" cy="914400"/>
          </a:xfrm>
          <a:prstGeom prst="rect">
            <a:avLst/>
          </a:prstGeom>
          <a:ln/>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Noto Sans SC"/>
                <a:ea typeface="Noto Sans SC"/>
                <a:cs typeface="Noto Sans SC"/>
              </a:rPr>
              <a:t>文化学说概览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arn(inVertical)">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blip>
          <a:srcRect l="22531" r="22531"/>
          <a:stretch>
            <a:fillRect/>
          </a:stretch>
        </p:blipFill>
        <p:spPr>
          <a:xfrm>
            <a:off x="615557" y="1293101"/>
            <a:ext cx="3938035" cy="5250714"/>
          </a:xfrm>
          <a:prstGeom prst="rect">
            <a:avLst/>
          </a:prstGeom>
        </p:spPr>
      </p:pic>
      <p:sp>
        <p:nvSpPr>
          <p:cNvPr id="4" name="TextBox 4"/>
          <p:cNvSpPr txBox="1"/>
          <p:nvPr/>
        </p:nvSpPr>
        <p:spPr>
          <a:xfrm>
            <a:off x="4599214" y="2711090"/>
            <a:ext cx="6477000" cy="1257743"/>
          </a:xfrm>
          <a:prstGeom prst="rect">
            <a:avLst/>
          </a:prstGeom>
          <a:ln/>
        </p:spPr>
        <p:txBody>
          <a:bodyPr vert="horz" wrap="square" lIns="123825" tIns="123825" rIns="57150" bIns="123825" rtlCol="0" anchor="t" anchorCtr="0">
            <a:noAutofit/>
          </a:bodyPr>
          <a:lstStyle/>
          <a:p>
            <a:pPr>
              <a:lnSpc>
                <a:spcPct val="140000"/>
              </a:lnSpc>
            </a:pPr>
            <a:r>
              <a:rPr lang="en-US" sz="1500" dirty="0" err="1">
                <a:solidFill>
                  <a:srgbClr val="FFFFFF">
                    <a:alpha val="100000"/>
                  </a:srgbClr>
                </a:solidFill>
                <a:latin typeface="Noto Sans SC"/>
                <a:ea typeface="Noto Sans SC"/>
                <a:cs typeface="Noto Sans SC"/>
              </a:rPr>
              <a:t>情感投资跨文化研究揭示了不同文化背景下人们情感表达和行为方式的差异。研究表明，高个人主义</a:t>
            </a:r>
            <a:r>
              <a:rPr lang="en-US" sz="1500" dirty="0">
                <a:solidFill>
                  <a:srgbClr val="FFFFFF">
                    <a:alpha val="100000"/>
                  </a:srgbClr>
                </a:solidFill>
                <a:latin typeface="Noto Sans SC"/>
                <a:ea typeface="Noto Sans SC"/>
                <a:cs typeface="Noto Sans SC"/>
              </a:rPr>
              <a:t>/</a:t>
            </a:r>
            <a:r>
              <a:rPr lang="en-US" sz="1500" dirty="0" err="1">
                <a:solidFill>
                  <a:srgbClr val="FFFFFF">
                    <a:alpha val="100000"/>
                  </a:srgbClr>
                </a:solidFill>
                <a:latin typeface="Noto Sans SC"/>
                <a:ea typeface="Noto Sans SC"/>
                <a:cs typeface="Noto Sans SC"/>
              </a:rPr>
              <a:t>高发展水平社会中的个体倾向于高情感投资</a:t>
            </a:r>
            <a:r>
              <a:rPr lang="en-US" sz="1500" dirty="0">
                <a:solidFill>
                  <a:srgbClr val="FFFFFF">
                    <a:alpha val="100000"/>
                  </a:srgbClr>
                </a:solidFill>
                <a:latin typeface="Noto Sans SC"/>
                <a:ea typeface="Noto Sans SC"/>
                <a:cs typeface="Noto Sans SC"/>
              </a:rPr>
              <a:t>。</a:t>
            </a:r>
          </a:p>
        </p:txBody>
      </p:sp>
      <p:sp>
        <p:nvSpPr>
          <p:cNvPr id="5" name="TextBox 5"/>
          <p:cNvSpPr txBox="1"/>
          <p:nvPr/>
        </p:nvSpPr>
        <p:spPr>
          <a:xfrm>
            <a:off x="4599214" y="2143575"/>
            <a:ext cx="6477000" cy="645267"/>
          </a:xfrm>
          <a:prstGeom prst="rect">
            <a:avLst/>
          </a:prstGeom>
          <a:ln/>
        </p:spPr>
        <p:txBody>
          <a:bodyPr vert="horz" wrap="square" lIns="123825" tIns="123825" rIns="57150" bIns="123825" rtlCol="0" anchor="b" anchorCtr="0">
            <a:noAutofit/>
          </a:bodyPr>
          <a:lstStyle/>
          <a:p>
            <a:pPr>
              <a:lnSpc>
                <a:spcPct val="120000"/>
              </a:lnSpc>
            </a:pPr>
            <a:r>
              <a:rPr lang="en-US" sz="2400" b="1" dirty="0" err="1">
                <a:solidFill>
                  <a:schemeClr val="accent1">
                    <a:alpha val="100000"/>
                  </a:schemeClr>
                </a:solidFill>
                <a:latin typeface="Noto Sans SC"/>
                <a:ea typeface="Noto Sans SC"/>
                <a:cs typeface="Noto Sans SC"/>
              </a:rPr>
              <a:t>情感投资的研究</a:t>
            </a:r>
            <a:endParaRPr lang="en-US" sz="2400" b="1" dirty="0">
              <a:solidFill>
                <a:schemeClr val="accent1">
                  <a:alpha val="100000"/>
                </a:schemeClr>
              </a:solidFill>
              <a:latin typeface="Noto Sans SC"/>
              <a:ea typeface="Noto Sans SC"/>
              <a:cs typeface="Noto Sans SC"/>
            </a:endParaRPr>
          </a:p>
        </p:txBody>
      </p:sp>
      <p:sp>
        <p:nvSpPr>
          <p:cNvPr id="6" name="TextBox 6"/>
          <p:cNvSpPr txBox="1"/>
          <p:nvPr/>
        </p:nvSpPr>
        <p:spPr>
          <a:xfrm>
            <a:off x="4599214" y="4589063"/>
            <a:ext cx="6477000" cy="1271524"/>
          </a:xfrm>
          <a:prstGeom prst="rect">
            <a:avLst/>
          </a:prstGeom>
          <a:ln/>
        </p:spPr>
        <p:txBody>
          <a:bodyPr vert="horz" wrap="square" lIns="123825" tIns="123825" rIns="57150" bIns="123825" rtlCol="0" anchor="t" anchorCtr="0">
            <a:noAutofit/>
          </a:bodyPr>
          <a:lstStyle/>
          <a:p>
            <a:pPr>
              <a:lnSpc>
                <a:spcPct val="140000"/>
              </a:lnSpc>
            </a:pPr>
            <a:r>
              <a:rPr lang="en-US" sz="1500" dirty="0" err="1">
                <a:solidFill>
                  <a:srgbClr val="FFFFFF">
                    <a:alpha val="100000"/>
                  </a:srgbClr>
                </a:solidFill>
                <a:latin typeface="Noto Sans SC"/>
                <a:ea typeface="Noto Sans SC"/>
                <a:cs typeface="Noto Sans SC"/>
              </a:rPr>
              <a:t>压力文化（如经济压力、环境压力等）下的儿童可能面临更高的情感抑制投资。此外，女性在所有文化中均表现出高于男性的情感投资水平</a:t>
            </a:r>
            <a:r>
              <a:rPr lang="en-US" sz="1500" dirty="0">
                <a:solidFill>
                  <a:srgbClr val="FFFFFF">
                    <a:alpha val="100000"/>
                  </a:srgbClr>
                </a:solidFill>
                <a:latin typeface="Noto Sans SC"/>
                <a:ea typeface="Noto Sans SC"/>
                <a:cs typeface="Noto Sans SC"/>
              </a:rPr>
              <a:t>。</a:t>
            </a:r>
          </a:p>
        </p:txBody>
      </p:sp>
      <p:sp>
        <p:nvSpPr>
          <p:cNvPr id="7" name="TextBox 7"/>
          <p:cNvSpPr txBox="1"/>
          <p:nvPr/>
        </p:nvSpPr>
        <p:spPr>
          <a:xfrm>
            <a:off x="4599214" y="4153214"/>
            <a:ext cx="6477000" cy="645267"/>
          </a:xfrm>
          <a:prstGeom prst="rect">
            <a:avLst/>
          </a:prstGeom>
          <a:ln/>
        </p:spPr>
        <p:txBody>
          <a:bodyPr vert="horz" wrap="square" lIns="123825" tIns="123825" rIns="57150" bIns="123825" rtlCol="0" anchor="b" anchorCtr="0">
            <a:noAutofit/>
          </a:bodyPr>
          <a:lstStyle/>
          <a:p>
            <a:pPr>
              <a:lnSpc>
                <a:spcPct val="120000"/>
              </a:lnSpc>
            </a:pPr>
            <a:r>
              <a:rPr lang="en-US" sz="2400" b="1" dirty="0" err="1">
                <a:solidFill>
                  <a:schemeClr val="accent1">
                    <a:alpha val="100000"/>
                  </a:schemeClr>
                </a:solidFill>
                <a:latin typeface="Noto Sans SC"/>
                <a:ea typeface="Noto Sans SC"/>
                <a:cs typeface="Noto Sans SC"/>
              </a:rPr>
              <a:t>童年抑制投资</a:t>
            </a:r>
            <a:endParaRPr lang="en-US" sz="2400" b="1" dirty="0">
              <a:solidFill>
                <a:schemeClr val="accent1">
                  <a:alpha val="100000"/>
                </a:schemeClr>
              </a:solidFill>
              <a:latin typeface="Noto Sans SC"/>
              <a:ea typeface="Noto Sans SC"/>
              <a:cs typeface="Noto Sans SC"/>
            </a:endParaRPr>
          </a:p>
        </p:txBody>
      </p:sp>
      <p:sp>
        <p:nvSpPr>
          <p:cNvPr id="8" name="TextBox 8"/>
          <p:cNvSpPr txBox="1"/>
          <p:nvPr/>
        </p:nvSpPr>
        <p:spPr>
          <a:xfrm>
            <a:off x="476023" y="265328"/>
            <a:ext cx="11239500" cy="914400"/>
          </a:xfrm>
          <a:prstGeom prst="rect">
            <a:avLst/>
          </a:prstGeom>
          <a:ln/>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Noto Sans SC"/>
                <a:ea typeface="Noto Sans SC"/>
                <a:cs typeface="Noto Sans SC"/>
              </a:rPr>
              <a:t>情感投资跨文化研究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down)">
                                      <p:cBhvr>
                                        <p:cTn id="2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788511" y="2014308"/>
            <a:ext cx="2987778" cy="490334"/>
          </a:xfrm>
          <a:prstGeom prst="rect">
            <a:avLst/>
          </a:prstGeom>
          <a:ln/>
        </p:spPr>
        <p:txBody>
          <a:bodyPr vert="horz" wrap="square" lIns="66008" tIns="33052" rIns="66008" bIns="33052" rtlCol="0" anchor="b" anchorCtr="0">
            <a:noAutofit/>
          </a:bodyPr>
          <a:lstStyle/>
          <a:p>
            <a:pPr algn="l">
              <a:lnSpc>
                <a:spcPct val="120000"/>
              </a:lnSpc>
            </a:pPr>
            <a:r>
              <a:rPr lang="en-US" sz="2400" b="1">
                <a:solidFill>
                  <a:schemeClr val="accent1">
                    <a:alpha val="100000"/>
                  </a:schemeClr>
                </a:solidFill>
                <a:latin typeface="Noto Sans SC"/>
                <a:ea typeface="Noto Sans SC"/>
                <a:cs typeface="Noto Sans SC"/>
              </a:rPr>
              <a:t>中西方差异</a:t>
            </a:r>
          </a:p>
        </p:txBody>
      </p:sp>
      <p:sp>
        <p:nvSpPr>
          <p:cNvPr id="3" name="TextBox 3"/>
          <p:cNvSpPr txBox="1"/>
          <p:nvPr/>
        </p:nvSpPr>
        <p:spPr>
          <a:xfrm>
            <a:off x="2265556" y="2589176"/>
            <a:ext cx="5429250" cy="1066632"/>
          </a:xfrm>
          <a:prstGeom prst="rect">
            <a:avLst/>
          </a:prstGeom>
          <a:ln/>
        </p:spPr>
        <p:txBody>
          <a:bodyPr vert="horz" wrap="square" lIns="66008" tIns="33052" rIns="66008" bIns="33052" rtlCol="0" anchor="t" anchorCtr="0">
            <a:noAutofit/>
          </a:bodyPr>
          <a:lstStyle/>
          <a:p>
            <a:pPr algn="l">
              <a:lnSpc>
                <a:spcPct val="140000"/>
              </a:lnSpc>
            </a:pPr>
            <a:r>
              <a:rPr lang="en-US" sz="1500" dirty="0">
                <a:solidFill>
                  <a:schemeClr val="dk1">
                    <a:alpha val="100000"/>
                  </a:schemeClr>
                </a:solidFill>
                <a:latin typeface="Noto Sans SC"/>
                <a:ea typeface="Noto Sans SC"/>
                <a:cs typeface="Noto Sans SC"/>
              </a:rPr>
              <a:t>美国文化中，激情之爱强调自我表达与情欲满足，而中国则更加注重家庭责任与社会期望的平衡。这种差异反映了东西方在恋爱观和婚姻观上的不同倾向。</a:t>
            </a:r>
          </a:p>
        </p:txBody>
      </p:sp>
      <p:sp>
        <p:nvSpPr>
          <p:cNvPr id="4" name="TextBox 4"/>
          <p:cNvSpPr txBox="1"/>
          <p:nvPr/>
        </p:nvSpPr>
        <p:spPr>
          <a:xfrm>
            <a:off x="6732228" y="4509502"/>
            <a:ext cx="2987778" cy="490334"/>
          </a:xfrm>
          <a:prstGeom prst="rect">
            <a:avLst/>
          </a:prstGeom>
          <a:ln/>
        </p:spPr>
        <p:txBody>
          <a:bodyPr vert="horz" wrap="square" lIns="66008" tIns="33052" rIns="66008" bIns="33052" rtlCol="0" anchor="b" anchorCtr="0">
            <a:noAutofit/>
          </a:bodyPr>
          <a:lstStyle/>
          <a:p>
            <a:pPr algn="l">
              <a:lnSpc>
                <a:spcPct val="120000"/>
              </a:lnSpc>
            </a:pPr>
            <a:r>
              <a:rPr lang="en-US" sz="2400" b="1" dirty="0" err="1">
                <a:solidFill>
                  <a:schemeClr val="accent1">
                    <a:alpha val="100000"/>
                  </a:schemeClr>
                </a:solidFill>
                <a:latin typeface="Noto Sans SC"/>
                <a:ea typeface="Noto Sans SC"/>
                <a:cs typeface="Noto Sans SC"/>
              </a:rPr>
              <a:t>外貌吸引与恋爱观</a:t>
            </a:r>
            <a:endParaRPr lang="en-US" sz="2400" b="1" dirty="0">
              <a:solidFill>
                <a:schemeClr val="accent1">
                  <a:alpha val="100000"/>
                </a:schemeClr>
              </a:solidFill>
              <a:latin typeface="Noto Sans SC"/>
              <a:ea typeface="Noto Sans SC"/>
              <a:cs typeface="Noto Sans SC"/>
            </a:endParaRPr>
          </a:p>
        </p:txBody>
      </p:sp>
      <p:sp>
        <p:nvSpPr>
          <p:cNvPr id="5" name="TextBox 5"/>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激情之爱跨文化</a:t>
            </a:r>
          </a:p>
        </p:txBody>
      </p:sp>
      <p:sp>
        <p:nvSpPr>
          <p:cNvPr id="6" name="TextBox 6"/>
          <p:cNvSpPr txBox="1"/>
          <p:nvPr/>
        </p:nvSpPr>
        <p:spPr>
          <a:xfrm>
            <a:off x="6209273" y="5048803"/>
            <a:ext cx="5429250" cy="1066632"/>
          </a:xfrm>
          <a:prstGeom prst="rect">
            <a:avLst/>
          </a:prstGeom>
          <a:ln/>
        </p:spPr>
        <p:txBody>
          <a:bodyPr vert="horz" wrap="square" lIns="66008" tIns="33052" rIns="66008" bIns="33052" rtlCol="0" anchor="t" anchorCtr="0">
            <a:noAutofit/>
          </a:bodyPr>
          <a:lstStyle/>
          <a:p>
            <a:pPr algn="l">
              <a:lnSpc>
                <a:spcPct val="140000"/>
              </a:lnSpc>
            </a:pPr>
            <a:r>
              <a:rPr lang="en-US" sz="1500" dirty="0" err="1">
                <a:solidFill>
                  <a:schemeClr val="dk1">
                    <a:alpha val="100000"/>
                  </a:schemeClr>
                </a:solidFill>
                <a:latin typeface="Noto Sans SC"/>
                <a:ea typeface="Noto Sans SC"/>
                <a:cs typeface="Noto Sans SC"/>
              </a:rPr>
              <a:t>尽管外貌吸引在跨文化研究中被普遍发现为重要的吸引因素，但男性在此方面表现得更为显著。同时，年轻一代的恋爱观正逐步趋于一致</a:t>
            </a:r>
            <a:r>
              <a:rPr lang="en-US" sz="1500" dirty="0">
                <a:solidFill>
                  <a:schemeClr val="dk1">
                    <a:alpha val="100000"/>
                  </a:schemeClr>
                </a:solidFill>
                <a:latin typeface="Noto Sans SC"/>
                <a:ea typeface="Noto Sans SC"/>
                <a:cs typeface="Noto Sans SC"/>
              </a:rPr>
              <a:t>。</a:t>
            </a:r>
          </a:p>
        </p:txBody>
      </p:sp>
      <p:sp>
        <p:nvSpPr>
          <p:cNvPr id="7" name="TextBox 7"/>
          <p:cNvSpPr txBox="1"/>
          <p:nvPr/>
        </p:nvSpPr>
        <p:spPr>
          <a:xfrm>
            <a:off x="2265556" y="1929773"/>
            <a:ext cx="649757" cy="659403"/>
          </a:xfrm>
          <a:prstGeom prst="rect">
            <a:avLst/>
          </a:prstGeom>
          <a:ln/>
        </p:spPr>
        <p:txBody>
          <a:bodyPr vert="horz" wrap="square" lIns="66008" tIns="33052" rIns="66008" bIns="33052" rtlCol="0" anchor="ctr" anchorCtr="0">
            <a:normAutofit/>
          </a:bodyPr>
          <a:lstStyle/>
          <a:p>
            <a:pPr algn="l">
              <a:lnSpc>
                <a:spcPct val="120000"/>
              </a:lnSpc>
            </a:pPr>
            <a:r>
              <a:rPr lang="en-US" sz="2400" b="1">
                <a:solidFill>
                  <a:schemeClr val="accent1">
                    <a:alpha val="100000"/>
                  </a:schemeClr>
                </a:solidFill>
                <a:latin typeface="Noto Sans SC"/>
                <a:ea typeface="Noto Sans SC"/>
                <a:cs typeface="Noto Sans SC"/>
              </a:rPr>
              <a:t>01</a:t>
            </a:r>
          </a:p>
        </p:txBody>
      </p:sp>
      <p:sp>
        <p:nvSpPr>
          <p:cNvPr id="8" name="TextBox 8"/>
          <p:cNvSpPr txBox="1"/>
          <p:nvPr/>
        </p:nvSpPr>
        <p:spPr>
          <a:xfrm>
            <a:off x="6209273" y="4435534"/>
            <a:ext cx="670891" cy="638269"/>
          </a:xfrm>
          <a:prstGeom prst="rect">
            <a:avLst/>
          </a:prstGeom>
          <a:ln/>
        </p:spPr>
        <p:txBody>
          <a:bodyPr vert="horz" wrap="square" lIns="66008" tIns="33052" rIns="66008" bIns="33052" rtlCol="0" anchor="ctr" anchorCtr="0">
            <a:normAutofit/>
          </a:bodyPr>
          <a:lstStyle/>
          <a:p>
            <a:pPr algn="l">
              <a:lnSpc>
                <a:spcPct val="120000"/>
              </a:lnSpc>
            </a:pPr>
            <a:r>
              <a:rPr lang="en-US" sz="2400" b="1">
                <a:solidFill>
                  <a:schemeClr val="accent1">
                    <a:alpha val="100000"/>
                  </a:schemeClr>
                </a:solidFill>
                <a:latin typeface="Noto Sans SC"/>
                <a:ea typeface="Noto Sans SC"/>
                <a:cs typeface="Noto Sans SC"/>
              </a:rPr>
              <a:t>02</a:t>
            </a:r>
          </a:p>
        </p:txBody>
      </p:sp>
      <p:sp>
        <p:nvSpPr>
          <p:cNvPr id="9" name="AutoShape 9"/>
          <p:cNvSpPr/>
          <p:nvPr/>
        </p:nvSpPr>
        <p:spPr>
          <a:xfrm>
            <a:off x="565061" y="2098842"/>
            <a:ext cx="1498612" cy="1498612"/>
          </a:xfrm>
          <a:prstGeom prst="ellipse">
            <a:avLst/>
          </a:prstGeom>
          <a:solidFill>
            <a:schemeClr val="lt2">
              <a:alpha val="100000"/>
            </a:schemeClr>
          </a:solidFill>
          <a:ln/>
        </p:spPr>
      </p:sp>
      <p:sp>
        <p:nvSpPr>
          <p:cNvPr id="10" name="Freeform 10"/>
          <p:cNvSpPr/>
          <p:nvPr/>
        </p:nvSpPr>
        <p:spPr>
          <a:xfrm>
            <a:off x="1028447" y="2543179"/>
            <a:ext cx="571839" cy="571839"/>
          </a:xfrm>
          <a:custGeom>
            <a:avLst/>
            <a:gdLst/>
            <a:ahLst/>
            <a:cxnLst/>
            <a:rect l="l" t="t" r="r" b="b"/>
            <a:pathLst>
              <a:path w="304800" h="304800">
                <a:moveTo>
                  <a:pt x="121920" y="28651"/>
                </a:moveTo>
                <a:lnTo>
                  <a:pt x="121920" y="0"/>
                </a:lnTo>
                <a:lnTo>
                  <a:pt x="152400" y="0"/>
                </a:lnTo>
                <a:lnTo>
                  <a:pt x="152400" y="243840"/>
                </a:lnTo>
                <a:lnTo>
                  <a:pt x="304800" y="243840"/>
                </a:lnTo>
                <a:lnTo>
                  <a:pt x="243840" y="304800"/>
                </a:lnTo>
                <a:lnTo>
                  <a:pt x="30480" y="304800"/>
                </a:lnTo>
                <a:lnTo>
                  <a:pt x="0" y="243840"/>
                </a:lnTo>
                <a:lnTo>
                  <a:pt x="121920" y="243840"/>
                </a:lnTo>
                <a:lnTo>
                  <a:pt x="121920" y="213360"/>
                </a:lnTo>
                <a:lnTo>
                  <a:pt x="0" y="213360"/>
                </a:lnTo>
                <a:lnTo>
                  <a:pt x="0" y="209398"/>
                </a:lnTo>
                <a:cubicBezTo>
                  <a:pt x="56940" y="163544"/>
                  <a:pt x="99498" y="101956"/>
                  <a:pt x="121234" y="31242"/>
                </a:cubicBezTo>
                <a:lnTo>
                  <a:pt x="121920" y="28651"/>
                </a:lnTo>
                <a:close/>
              </a:path>
              <a:path w="304800" h="304800">
                <a:moveTo>
                  <a:pt x="304343" y="213360"/>
                </a:moveTo>
                <a:lnTo>
                  <a:pt x="152400" y="213360"/>
                </a:lnTo>
                <a:lnTo>
                  <a:pt x="152400" y="207874"/>
                </a:lnTo>
                <a:cubicBezTo>
                  <a:pt x="171650" y="179451"/>
                  <a:pt x="183137" y="144409"/>
                  <a:pt x="183137" y="106680"/>
                </a:cubicBezTo>
                <a:cubicBezTo>
                  <a:pt x="183137" y="68951"/>
                  <a:pt x="171660" y="33909"/>
                  <a:pt x="151990" y="4848"/>
                </a:cubicBezTo>
                <a:lnTo>
                  <a:pt x="152400" y="5486"/>
                </a:lnTo>
                <a:lnTo>
                  <a:pt x="152400" y="2438"/>
                </a:lnTo>
                <a:cubicBezTo>
                  <a:pt x="237877" y="37719"/>
                  <a:pt x="298180" y="117796"/>
                  <a:pt x="304305" y="212646"/>
                </a:cubicBezTo>
                <a:lnTo>
                  <a:pt x="304343" y="213360"/>
                </a:lnTo>
              </a:path>
            </a:pathLst>
          </a:custGeom>
          <a:solidFill>
            <a:schemeClr val="accent1">
              <a:alpha val="100000"/>
            </a:schemeClr>
          </a:solidFill>
          <a:ln/>
        </p:spPr>
      </p:sp>
      <p:sp>
        <p:nvSpPr>
          <p:cNvPr id="11" name="AutoShape 11"/>
          <p:cNvSpPr/>
          <p:nvPr/>
        </p:nvSpPr>
        <p:spPr>
          <a:xfrm>
            <a:off x="4230875" y="4583470"/>
            <a:ext cx="1498612" cy="1498612"/>
          </a:xfrm>
          <a:prstGeom prst="ellipse">
            <a:avLst/>
          </a:prstGeom>
          <a:solidFill>
            <a:schemeClr val="lt2">
              <a:alpha val="100000"/>
            </a:schemeClr>
          </a:solidFill>
          <a:ln/>
        </p:spPr>
      </p:sp>
      <p:sp>
        <p:nvSpPr>
          <p:cNvPr id="12" name="Freeform 12"/>
          <p:cNvSpPr/>
          <p:nvPr/>
        </p:nvSpPr>
        <p:spPr>
          <a:xfrm>
            <a:off x="4713980" y="5062314"/>
            <a:ext cx="532402" cy="502824"/>
          </a:xfrm>
          <a:custGeom>
            <a:avLst/>
            <a:gdLst/>
            <a:ahLst/>
            <a:cxnLst/>
            <a:rect l="l" t="t" r="r" b="b"/>
            <a:pathLst>
              <a:path w="304800" h="304800">
                <a:moveTo>
                  <a:pt x="0" y="91440"/>
                </a:moveTo>
                <a:lnTo>
                  <a:pt x="152400" y="0"/>
                </a:lnTo>
                <a:lnTo>
                  <a:pt x="304800" y="91440"/>
                </a:lnTo>
                <a:lnTo>
                  <a:pt x="304800" y="121920"/>
                </a:lnTo>
                <a:lnTo>
                  <a:pt x="0" y="121920"/>
                </a:lnTo>
                <a:lnTo>
                  <a:pt x="0" y="91440"/>
                </a:lnTo>
                <a:close/>
              </a:path>
              <a:path w="304800" h="304800">
                <a:moveTo>
                  <a:pt x="0" y="274320"/>
                </a:moveTo>
                <a:lnTo>
                  <a:pt x="304800" y="274320"/>
                </a:lnTo>
                <a:lnTo>
                  <a:pt x="304800" y="304800"/>
                </a:lnTo>
                <a:lnTo>
                  <a:pt x="0" y="304800"/>
                </a:lnTo>
                <a:lnTo>
                  <a:pt x="0" y="274320"/>
                </a:lnTo>
                <a:close/>
              </a:path>
              <a:path w="304800" h="304800">
                <a:moveTo>
                  <a:pt x="30480" y="243840"/>
                </a:moveTo>
                <a:lnTo>
                  <a:pt x="274320" y="243840"/>
                </a:lnTo>
                <a:lnTo>
                  <a:pt x="274320" y="274320"/>
                </a:lnTo>
                <a:lnTo>
                  <a:pt x="30480" y="274320"/>
                </a:lnTo>
                <a:lnTo>
                  <a:pt x="30480" y="243840"/>
                </a:lnTo>
                <a:close/>
              </a:path>
              <a:path w="304800" h="304800">
                <a:moveTo>
                  <a:pt x="30480" y="121920"/>
                </a:moveTo>
                <a:lnTo>
                  <a:pt x="91440" y="121920"/>
                </a:lnTo>
                <a:lnTo>
                  <a:pt x="91440" y="243840"/>
                </a:lnTo>
                <a:lnTo>
                  <a:pt x="30480" y="243840"/>
                </a:lnTo>
                <a:lnTo>
                  <a:pt x="30480" y="121920"/>
                </a:lnTo>
                <a:close/>
              </a:path>
              <a:path w="304800" h="304800">
                <a:moveTo>
                  <a:pt x="121920" y="121920"/>
                </a:moveTo>
                <a:lnTo>
                  <a:pt x="182880" y="121920"/>
                </a:lnTo>
                <a:lnTo>
                  <a:pt x="182880" y="243840"/>
                </a:lnTo>
                <a:lnTo>
                  <a:pt x="121920" y="243840"/>
                </a:lnTo>
                <a:lnTo>
                  <a:pt x="121920" y="121920"/>
                </a:lnTo>
                <a:close/>
              </a:path>
              <a:path w="304800" h="304800">
                <a:moveTo>
                  <a:pt x="213360" y="121920"/>
                </a:moveTo>
                <a:lnTo>
                  <a:pt x="274320" y="121920"/>
                </a:lnTo>
                <a:lnTo>
                  <a:pt x="274320" y="243840"/>
                </a:lnTo>
                <a:lnTo>
                  <a:pt x="213360" y="243840"/>
                </a:lnTo>
                <a:lnTo>
                  <a:pt x="213360" y="121920"/>
                </a:lnTo>
              </a:path>
            </a:pathLst>
          </a:custGeom>
          <a:solidFill>
            <a:schemeClr val="accent1">
              <a:alpha val="100000"/>
            </a:schemeClr>
          </a:solid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76023" y="265328"/>
            <a:ext cx="11239500" cy="942975"/>
          </a:xfrm>
          <a:prstGeom prst="rect">
            <a:avLst/>
          </a:prstGeom>
          <a:ln/>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Noto Sans SC"/>
                <a:ea typeface="Noto Sans SC"/>
                <a:cs typeface="Noto Sans SC"/>
              </a:rPr>
              <a:t>个人主义vs集体主义</a:t>
            </a:r>
          </a:p>
        </p:txBody>
      </p:sp>
      <p:sp>
        <p:nvSpPr>
          <p:cNvPr id="3" name="AutoShape 3"/>
          <p:cNvSpPr/>
          <p:nvPr/>
        </p:nvSpPr>
        <p:spPr>
          <a:xfrm>
            <a:off x="592974" y="2169076"/>
            <a:ext cx="3456116" cy="4146148"/>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4" name="TextBox 4"/>
          <p:cNvSpPr txBox="1"/>
          <p:nvPr/>
        </p:nvSpPr>
        <p:spPr>
          <a:xfrm>
            <a:off x="808710" y="2748604"/>
            <a:ext cx="3024645" cy="579431"/>
          </a:xfrm>
          <a:prstGeom prst="rect">
            <a:avLst/>
          </a:prstGeom>
          <a:ln/>
        </p:spPr>
        <p:txBody>
          <a:bodyPr vert="horz" wrap="square" lIns="114300" tIns="57150" rIns="114300" bIns="57150" rtlCol="0" anchor="ctr" anchorCtr="0">
            <a:noAutofit/>
          </a:bodyPr>
          <a:lstStyle/>
          <a:p>
            <a:pPr algn="ctr">
              <a:lnSpc>
                <a:spcPct val="120000"/>
              </a:lnSpc>
            </a:pPr>
            <a:r>
              <a:rPr lang="en-US" sz="2400" b="1" dirty="0" err="1">
                <a:solidFill>
                  <a:schemeClr val="accent1">
                    <a:alpha val="100000"/>
                  </a:schemeClr>
                </a:solidFill>
                <a:latin typeface="Noto Sans SC"/>
                <a:ea typeface="Noto Sans SC"/>
                <a:cs typeface="Noto Sans SC"/>
              </a:rPr>
              <a:t>个人主义</a:t>
            </a:r>
            <a:endParaRPr lang="en-US" sz="2400" b="1" dirty="0">
              <a:solidFill>
                <a:schemeClr val="accent1">
                  <a:alpha val="100000"/>
                </a:schemeClr>
              </a:solidFill>
              <a:latin typeface="Noto Sans SC"/>
              <a:ea typeface="Noto Sans SC"/>
              <a:cs typeface="Noto Sans SC"/>
            </a:endParaRPr>
          </a:p>
        </p:txBody>
      </p:sp>
      <p:sp>
        <p:nvSpPr>
          <p:cNvPr id="5" name="TextBox 5"/>
          <p:cNvSpPr txBox="1"/>
          <p:nvPr/>
        </p:nvSpPr>
        <p:spPr>
          <a:xfrm>
            <a:off x="733628" y="3345379"/>
            <a:ext cx="3174808" cy="2713563"/>
          </a:xfrm>
          <a:prstGeom prst="rect">
            <a:avLst/>
          </a:prstGeom>
          <a:ln/>
        </p:spPr>
        <p:txBody>
          <a:bodyPr vert="horz" wrap="square" lIns="114300" tIns="57150" rIns="114300" bIns="57150" rtlCol="0" anchor="ctr" anchorCtr="0">
            <a:noAutofit/>
          </a:bodyPr>
          <a:lstStyle/>
          <a:p>
            <a:pPr algn="ctr">
              <a:lnSpc>
                <a:spcPct val="150000"/>
              </a:lnSpc>
              <a:spcBef>
                <a:spcPts val="375"/>
              </a:spcBef>
            </a:pPr>
            <a:r>
              <a:rPr lang="en-US" sz="1500" dirty="0" err="1">
                <a:solidFill>
                  <a:schemeClr val="dk1">
                    <a:alpha val="100000"/>
                  </a:schemeClr>
                </a:solidFill>
                <a:latin typeface="Microsoft Yahei"/>
                <a:ea typeface="Microsoft Yahei"/>
                <a:cs typeface="Microsoft Yahei"/>
              </a:rPr>
              <a:t>在个人主义文化中，爱情被视为婚姻的基础，并追求自主性和高亲密性。这反映了个人主义文化对个体自主性和亲密关系的重视</a:t>
            </a:r>
            <a:r>
              <a:rPr lang="en-US" sz="1500" dirty="0">
                <a:solidFill>
                  <a:schemeClr val="dk1">
                    <a:alpha val="100000"/>
                  </a:schemeClr>
                </a:solidFill>
                <a:latin typeface="Microsoft Yahei"/>
                <a:ea typeface="Microsoft Yahei"/>
                <a:cs typeface="Microsoft Yahei"/>
              </a:rPr>
              <a:t>。</a:t>
            </a:r>
          </a:p>
        </p:txBody>
      </p:sp>
      <p:pic>
        <p:nvPicPr>
          <p:cNvPr id="6" name="Picture 6"/>
          <p:cNvPicPr>
            <a:picLocks noChangeAspect="1"/>
          </p:cNvPicPr>
          <p:nvPr/>
        </p:nvPicPr>
        <p:blipFill>
          <a:blip r:embed="rId3">
            <a:alphaModFix/>
          </a:blip>
          <a:srcRect/>
          <a:stretch>
            <a:fillRect/>
          </a:stretch>
        </p:blipFill>
        <p:spPr>
          <a:xfrm>
            <a:off x="1583319" y="1148842"/>
            <a:ext cx="1475427" cy="1475427"/>
          </a:xfrm>
          <a:prstGeom prst="ellipse">
            <a:avLst/>
          </a:prstGeom>
        </p:spPr>
      </p:pic>
      <p:sp>
        <p:nvSpPr>
          <p:cNvPr id="7" name="AutoShape 7"/>
          <p:cNvSpPr/>
          <p:nvPr/>
        </p:nvSpPr>
        <p:spPr>
          <a:xfrm>
            <a:off x="4495337" y="2169076"/>
            <a:ext cx="3456116" cy="4146148"/>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8" name="TextBox 8"/>
          <p:cNvSpPr txBox="1"/>
          <p:nvPr/>
        </p:nvSpPr>
        <p:spPr>
          <a:xfrm>
            <a:off x="4711072" y="2748604"/>
            <a:ext cx="3024645" cy="579431"/>
          </a:xfrm>
          <a:prstGeom prst="rect">
            <a:avLst/>
          </a:prstGeom>
          <a:ln/>
        </p:spPr>
        <p:txBody>
          <a:bodyPr vert="horz" wrap="square" lIns="114300" tIns="57150" rIns="114300" bIns="57150" rtlCol="0" anchor="ctr" anchorCtr="0">
            <a:noAutofit/>
          </a:bodyPr>
          <a:lstStyle/>
          <a:p>
            <a:pPr algn="ctr">
              <a:lnSpc>
                <a:spcPct val="120000"/>
              </a:lnSpc>
            </a:pPr>
            <a:r>
              <a:rPr lang="en-US" sz="2400" b="1" dirty="0" err="1">
                <a:solidFill>
                  <a:schemeClr val="accent1">
                    <a:alpha val="100000"/>
                  </a:schemeClr>
                </a:solidFill>
                <a:latin typeface="Noto Sans SC"/>
                <a:ea typeface="Noto Sans SC"/>
                <a:cs typeface="Noto Sans SC"/>
              </a:rPr>
              <a:t>集体主义</a:t>
            </a:r>
            <a:endParaRPr lang="en-US" sz="2400" b="1" dirty="0">
              <a:solidFill>
                <a:schemeClr val="accent1">
                  <a:alpha val="100000"/>
                </a:schemeClr>
              </a:solidFill>
              <a:latin typeface="Noto Sans SC"/>
              <a:ea typeface="Noto Sans SC"/>
              <a:cs typeface="Noto Sans SC"/>
            </a:endParaRPr>
          </a:p>
        </p:txBody>
      </p:sp>
      <p:sp>
        <p:nvSpPr>
          <p:cNvPr id="9" name="TextBox 9"/>
          <p:cNvSpPr txBox="1"/>
          <p:nvPr/>
        </p:nvSpPr>
        <p:spPr>
          <a:xfrm>
            <a:off x="4635991" y="3345379"/>
            <a:ext cx="3174808" cy="2713563"/>
          </a:xfrm>
          <a:prstGeom prst="rect">
            <a:avLst/>
          </a:prstGeom>
          <a:ln/>
        </p:spPr>
        <p:txBody>
          <a:bodyPr vert="horz" wrap="square" lIns="114300" tIns="57150" rIns="114300" bIns="57150" rtlCol="0" anchor="ctr" anchorCtr="0">
            <a:noAutofit/>
          </a:bodyPr>
          <a:lstStyle/>
          <a:p>
            <a:pPr algn="ctr">
              <a:lnSpc>
                <a:spcPct val="150000"/>
              </a:lnSpc>
              <a:spcBef>
                <a:spcPts val="375"/>
              </a:spcBef>
            </a:pPr>
            <a:r>
              <a:rPr lang="en-US" sz="1500" dirty="0" err="1">
                <a:solidFill>
                  <a:schemeClr val="dk1">
                    <a:alpha val="100000"/>
                  </a:schemeClr>
                </a:solidFill>
                <a:latin typeface="Microsoft Yahei"/>
                <a:ea typeface="Microsoft Yahei"/>
                <a:cs typeface="Microsoft Yahei"/>
              </a:rPr>
              <a:t>在集体主义文化中，友情和利他主义是核心，婚姻更多地承担着社会功能。这体现了集体主义文化对人际关系和社会责任的强调</a:t>
            </a:r>
            <a:r>
              <a:rPr lang="en-US" sz="1500" dirty="0">
                <a:solidFill>
                  <a:schemeClr val="dk1">
                    <a:alpha val="100000"/>
                  </a:schemeClr>
                </a:solidFill>
                <a:latin typeface="Microsoft Yahei"/>
                <a:ea typeface="Microsoft Yahei"/>
                <a:cs typeface="Microsoft Yahei"/>
              </a:rPr>
              <a:t>。</a:t>
            </a:r>
          </a:p>
        </p:txBody>
      </p:sp>
      <p:pic>
        <p:nvPicPr>
          <p:cNvPr id="10" name="Picture 10"/>
          <p:cNvPicPr>
            <a:picLocks noChangeAspect="1"/>
          </p:cNvPicPr>
          <p:nvPr/>
        </p:nvPicPr>
        <p:blipFill>
          <a:blip r:embed="rId4">
            <a:alphaModFix/>
          </a:blip>
          <a:srcRect/>
          <a:stretch>
            <a:fillRect/>
          </a:stretch>
        </p:blipFill>
        <p:spPr>
          <a:xfrm>
            <a:off x="5485681" y="1148842"/>
            <a:ext cx="1475427" cy="1475427"/>
          </a:xfrm>
          <a:prstGeom prst="ellipse">
            <a:avLst/>
          </a:prstGeom>
        </p:spPr>
      </p:pic>
      <p:sp>
        <p:nvSpPr>
          <p:cNvPr id="11" name="AutoShape 11"/>
          <p:cNvSpPr/>
          <p:nvPr/>
        </p:nvSpPr>
        <p:spPr>
          <a:xfrm>
            <a:off x="8351496" y="2169076"/>
            <a:ext cx="3456116" cy="4146148"/>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12" name="TextBox 12"/>
          <p:cNvSpPr txBox="1"/>
          <p:nvPr/>
        </p:nvSpPr>
        <p:spPr>
          <a:xfrm>
            <a:off x="8567232" y="2748604"/>
            <a:ext cx="3024645" cy="579431"/>
          </a:xfrm>
          <a:prstGeom prst="rect">
            <a:avLst/>
          </a:prstGeom>
          <a:ln/>
        </p:spPr>
        <p:txBody>
          <a:bodyPr vert="horz" wrap="square" lIns="114300" tIns="57150" rIns="114300" bIns="57150" rtlCol="0" anchor="ctr" anchorCtr="0">
            <a:noAutofit/>
          </a:bodyPr>
          <a:lstStyle/>
          <a:p>
            <a:pPr algn="ctr">
              <a:lnSpc>
                <a:spcPct val="120000"/>
              </a:lnSpc>
            </a:pPr>
            <a:r>
              <a:rPr lang="en-US" sz="2400" b="1" dirty="0" err="1">
                <a:solidFill>
                  <a:schemeClr val="accent1">
                    <a:alpha val="100000"/>
                  </a:schemeClr>
                </a:solidFill>
                <a:latin typeface="Noto Sans SC"/>
                <a:ea typeface="Noto Sans SC"/>
                <a:cs typeface="Noto Sans SC"/>
              </a:rPr>
              <a:t>老年赡养</a:t>
            </a:r>
            <a:endParaRPr lang="en-US" sz="2400" b="1" dirty="0">
              <a:solidFill>
                <a:schemeClr val="accent1">
                  <a:alpha val="100000"/>
                </a:schemeClr>
              </a:solidFill>
              <a:latin typeface="Noto Sans SC"/>
              <a:ea typeface="Noto Sans SC"/>
              <a:cs typeface="Noto Sans SC"/>
            </a:endParaRPr>
          </a:p>
        </p:txBody>
      </p:sp>
      <p:sp>
        <p:nvSpPr>
          <p:cNvPr id="13" name="TextBox 13"/>
          <p:cNvSpPr txBox="1"/>
          <p:nvPr/>
        </p:nvSpPr>
        <p:spPr>
          <a:xfrm>
            <a:off x="8492150" y="3345379"/>
            <a:ext cx="3174808" cy="2713563"/>
          </a:xfrm>
          <a:prstGeom prst="rect">
            <a:avLst/>
          </a:prstGeom>
          <a:ln/>
        </p:spPr>
        <p:txBody>
          <a:bodyPr vert="horz" wrap="square" lIns="114300" tIns="57150" rIns="114300" bIns="57150" rtlCol="0" anchor="ctr" anchorCtr="0">
            <a:noAutofit/>
          </a:bodyPr>
          <a:lstStyle/>
          <a:p>
            <a:pPr algn="ctr">
              <a:lnSpc>
                <a:spcPct val="150000"/>
              </a:lnSpc>
              <a:spcBef>
                <a:spcPts val="375"/>
              </a:spcBef>
            </a:pPr>
            <a:r>
              <a:rPr lang="en-US" sz="1500" dirty="0" err="1">
                <a:solidFill>
                  <a:schemeClr val="dk1">
                    <a:alpha val="100000"/>
                  </a:schemeClr>
                </a:solidFill>
                <a:latin typeface="Microsoft Yahei"/>
                <a:ea typeface="Microsoft Yahei"/>
                <a:cs typeface="Microsoft Yahei"/>
              </a:rPr>
              <a:t>在集体主义文化中，老年人强调对子女的依恋；而在个人主义文化中，则更强调子女的责任。这反映了不同文化在老年赡养方面的价值观差异</a:t>
            </a:r>
            <a:r>
              <a:rPr lang="en-US" sz="1500" dirty="0">
                <a:solidFill>
                  <a:schemeClr val="dk1">
                    <a:alpha val="100000"/>
                  </a:schemeClr>
                </a:solidFill>
                <a:latin typeface="Microsoft Yahei"/>
                <a:ea typeface="Microsoft Yahei"/>
                <a:cs typeface="Microsoft Yahei"/>
              </a:rPr>
              <a:t>。</a:t>
            </a:r>
          </a:p>
        </p:txBody>
      </p:sp>
      <p:pic>
        <p:nvPicPr>
          <p:cNvPr id="14" name="Picture 14"/>
          <p:cNvPicPr>
            <a:picLocks noChangeAspect="1"/>
          </p:cNvPicPr>
          <p:nvPr/>
        </p:nvPicPr>
        <p:blipFill>
          <a:blip r:embed="rId5">
            <a:alphaModFix/>
          </a:blip>
          <a:srcRect/>
          <a:stretch>
            <a:fillRect/>
          </a:stretch>
        </p:blipFill>
        <p:spPr>
          <a:xfrm>
            <a:off x="9341840" y="1148842"/>
            <a:ext cx="1475427" cy="1475427"/>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barn(inVertical)">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51642" y="4006380"/>
            <a:ext cx="7813795" cy="1827334"/>
          </a:xfrm>
          <a:prstGeom prst="roundRect">
            <a:avLst>
              <a:gd name="adj" fmla="val 16667"/>
            </a:avLst>
          </a:prstGeom>
          <a:solidFill>
            <a:schemeClr val="lt2">
              <a:alpha val="80000"/>
            </a:schemeClr>
          </a:solidFill>
          <a:ln/>
        </p:spPr>
      </p:sp>
      <p:sp>
        <p:nvSpPr>
          <p:cNvPr id="3" name="AutoShape 3"/>
          <p:cNvSpPr/>
          <p:nvPr/>
        </p:nvSpPr>
        <p:spPr>
          <a:xfrm>
            <a:off x="751642" y="1920540"/>
            <a:ext cx="7813795" cy="1827334"/>
          </a:xfrm>
          <a:prstGeom prst="roundRect">
            <a:avLst>
              <a:gd name="adj" fmla="val 16667"/>
            </a:avLst>
          </a:prstGeom>
          <a:solidFill>
            <a:schemeClr val="lt2">
              <a:alpha val="80000"/>
            </a:schemeClr>
          </a:solidFill>
          <a:ln/>
        </p:spPr>
      </p:sp>
      <p:pic>
        <p:nvPicPr>
          <p:cNvPr id="4" name="Picture 4"/>
          <p:cNvPicPr>
            <a:picLocks noChangeAspect="1"/>
          </p:cNvPicPr>
          <p:nvPr/>
        </p:nvPicPr>
        <p:blipFill>
          <a:blip r:embed="rId3">
            <a:alphaModFix/>
          </a:blip>
          <a:srcRect l="29281" r="29281"/>
          <a:stretch>
            <a:fillRect/>
          </a:stretch>
        </p:blipFill>
        <p:spPr>
          <a:xfrm>
            <a:off x="7804006" y="1329783"/>
            <a:ext cx="3831201" cy="5108268"/>
          </a:xfrm>
          <a:prstGeom prst="rect">
            <a:avLst/>
          </a:prstGeom>
        </p:spPr>
      </p:pic>
      <p:sp>
        <p:nvSpPr>
          <p:cNvPr id="5" name="TextBox 5"/>
          <p:cNvSpPr txBox="1"/>
          <p:nvPr/>
        </p:nvSpPr>
        <p:spPr>
          <a:xfrm>
            <a:off x="1030579" y="2089154"/>
            <a:ext cx="6238875" cy="637972"/>
          </a:xfrm>
          <a:prstGeom prst="rect">
            <a:avLst/>
          </a:prstGeom>
          <a:ln/>
        </p:spPr>
        <p:txBody>
          <a:bodyPr vert="horz" wrap="square" lIns="123825" tIns="123825" rIns="57150" bIns="123825" rtlCol="0" anchor="ctr" anchorCtr="0">
            <a:noAutofit/>
          </a:bodyPr>
          <a:lstStyle/>
          <a:p>
            <a:pPr>
              <a:lnSpc>
                <a:spcPct val="120000"/>
              </a:lnSpc>
            </a:pPr>
            <a:r>
              <a:rPr lang="en-US" sz="2400" b="1" dirty="0" err="1">
                <a:solidFill>
                  <a:schemeClr val="accent1">
                    <a:alpha val="100000"/>
                  </a:schemeClr>
                </a:solidFill>
                <a:latin typeface="Noto Sans SC"/>
                <a:ea typeface="Noto Sans SC"/>
                <a:cs typeface="Noto Sans SC"/>
              </a:rPr>
              <a:t>全球化与恋爱观</a:t>
            </a:r>
            <a:endParaRPr lang="en-US" sz="2400" b="1" dirty="0">
              <a:solidFill>
                <a:schemeClr val="accent1">
                  <a:alpha val="100000"/>
                </a:schemeClr>
              </a:solidFill>
              <a:latin typeface="Noto Sans SC"/>
              <a:ea typeface="Noto Sans SC"/>
              <a:cs typeface="Noto Sans SC"/>
            </a:endParaRPr>
          </a:p>
        </p:txBody>
      </p:sp>
      <p:sp>
        <p:nvSpPr>
          <p:cNvPr id="6" name="TextBox 6"/>
          <p:cNvSpPr txBox="1"/>
          <p:nvPr/>
        </p:nvSpPr>
        <p:spPr>
          <a:xfrm>
            <a:off x="1030579" y="2610429"/>
            <a:ext cx="6238875" cy="950067"/>
          </a:xfrm>
          <a:prstGeom prst="rect">
            <a:avLst/>
          </a:prstGeom>
          <a:ln/>
        </p:spPr>
        <p:txBody>
          <a:bodyPr vert="horz" wrap="square" lIns="123825" tIns="123825" rIns="57150" bIns="123825" rtlCol="0" anchor="t" anchorCtr="0">
            <a:noAutofit/>
          </a:bodyPr>
          <a:lstStyle/>
          <a:p>
            <a:pPr algn="l">
              <a:lnSpc>
                <a:spcPct val="140000"/>
              </a:lnSpc>
            </a:pPr>
            <a:r>
              <a:rPr lang="en-US" sz="1500" dirty="0" err="1">
                <a:solidFill>
                  <a:schemeClr val="dk1">
                    <a:alpha val="100000"/>
                  </a:schemeClr>
                </a:solidFill>
                <a:latin typeface="Noto Sans SC"/>
                <a:ea typeface="Noto Sans SC"/>
                <a:cs typeface="Noto Sans SC"/>
              </a:rPr>
              <a:t>全球化进程正积极推动着东西方恋爱观的相互渗透与融合，使得不同文化背景下的个体能够更开放地理解和接受不同的恋爱观念</a:t>
            </a:r>
            <a:r>
              <a:rPr lang="en-US" sz="1500" dirty="0">
                <a:solidFill>
                  <a:schemeClr val="dk1">
                    <a:alpha val="100000"/>
                  </a:schemeClr>
                </a:solidFill>
                <a:latin typeface="Noto Sans SC"/>
                <a:ea typeface="Noto Sans SC"/>
                <a:cs typeface="Noto Sans SC"/>
              </a:rPr>
              <a:t>。</a:t>
            </a:r>
          </a:p>
        </p:txBody>
      </p:sp>
      <p:sp>
        <p:nvSpPr>
          <p:cNvPr id="7" name="TextBox 7"/>
          <p:cNvSpPr txBox="1"/>
          <p:nvPr/>
        </p:nvSpPr>
        <p:spPr>
          <a:xfrm>
            <a:off x="1030579" y="4183053"/>
            <a:ext cx="6238875" cy="637972"/>
          </a:xfrm>
          <a:prstGeom prst="rect">
            <a:avLst/>
          </a:prstGeom>
          <a:ln/>
        </p:spPr>
        <p:txBody>
          <a:bodyPr vert="horz" wrap="square" lIns="123825" tIns="123825" rIns="57150" bIns="123825" rtlCol="0" anchor="ctr" anchorCtr="0">
            <a:noAutofit/>
          </a:bodyPr>
          <a:lstStyle/>
          <a:p>
            <a:pPr>
              <a:lnSpc>
                <a:spcPct val="120000"/>
              </a:lnSpc>
            </a:pPr>
            <a:r>
              <a:rPr lang="en-US" sz="2400" b="1" dirty="0" err="1">
                <a:solidFill>
                  <a:schemeClr val="accent1">
                    <a:alpha val="100000"/>
                  </a:schemeClr>
                </a:solidFill>
                <a:latin typeface="Noto Sans SC"/>
                <a:ea typeface="Noto Sans SC"/>
                <a:cs typeface="Noto Sans SC"/>
              </a:rPr>
              <a:t>文化霸权与尊重</a:t>
            </a:r>
            <a:endParaRPr lang="en-US" sz="2400" b="1" dirty="0">
              <a:solidFill>
                <a:schemeClr val="accent1">
                  <a:alpha val="100000"/>
                </a:schemeClr>
              </a:solidFill>
              <a:latin typeface="Noto Sans SC"/>
              <a:ea typeface="Noto Sans SC"/>
              <a:cs typeface="Noto Sans SC"/>
            </a:endParaRPr>
          </a:p>
        </p:txBody>
      </p:sp>
      <p:sp>
        <p:nvSpPr>
          <p:cNvPr id="8" name="TextBox 8"/>
          <p:cNvSpPr txBox="1"/>
          <p:nvPr/>
        </p:nvSpPr>
        <p:spPr>
          <a:xfrm>
            <a:off x="1030579" y="4712439"/>
            <a:ext cx="6238875" cy="936429"/>
          </a:xfrm>
          <a:prstGeom prst="rect">
            <a:avLst/>
          </a:prstGeom>
          <a:ln/>
        </p:spPr>
        <p:txBody>
          <a:bodyPr vert="horz" wrap="square" lIns="123825" tIns="123825" rIns="57150" bIns="123825" rtlCol="0" anchor="t" anchorCtr="0">
            <a:noAutofit/>
          </a:bodyPr>
          <a:lstStyle/>
          <a:p>
            <a:pPr>
              <a:lnSpc>
                <a:spcPct val="140000"/>
              </a:lnSpc>
            </a:pPr>
            <a:r>
              <a:rPr lang="en-US" sz="1500" dirty="0" err="1">
                <a:solidFill>
                  <a:schemeClr val="dk1">
                    <a:alpha val="100000"/>
                  </a:schemeClr>
                </a:solidFill>
                <a:latin typeface="Noto Sans SC"/>
                <a:ea typeface="Noto Sans SC"/>
                <a:cs typeface="Noto Sans SC"/>
              </a:rPr>
              <a:t>在跨文化交流中，应切忌文化霸权主义，保持对本土智慧的尊重和对其他文化的谦逊态度，以促进文化的和谐共存与相互学习</a:t>
            </a:r>
            <a:r>
              <a:rPr lang="en-US" sz="1500" dirty="0">
                <a:solidFill>
                  <a:schemeClr val="dk1">
                    <a:alpha val="100000"/>
                  </a:schemeClr>
                </a:solidFill>
                <a:latin typeface="Noto Sans SC"/>
                <a:ea typeface="Noto Sans SC"/>
                <a:cs typeface="Noto Sans SC"/>
              </a:rPr>
              <a:t>。</a:t>
            </a:r>
          </a:p>
        </p:txBody>
      </p:sp>
      <p:sp>
        <p:nvSpPr>
          <p:cNvPr id="9" name="TextBox 9"/>
          <p:cNvSpPr txBox="1"/>
          <p:nvPr/>
        </p:nvSpPr>
        <p:spPr>
          <a:xfrm>
            <a:off x="476023" y="265328"/>
            <a:ext cx="11239500" cy="914400"/>
          </a:xfrm>
          <a:prstGeom prst="rect">
            <a:avLst/>
          </a:prstGeom>
          <a:ln/>
        </p:spPr>
        <p:txBody>
          <a:bodyPr vert="horz" wrap="square" lIns="123825" tIns="123825" rIns="57150" bIns="123825" rtlCol="0" anchor="t" anchorCtr="0">
            <a:spAutoFit/>
          </a:bodyPr>
          <a:lstStyle/>
          <a:p>
            <a:pPr>
              <a:lnSpc>
                <a:spcPct val="140000"/>
              </a:lnSpc>
            </a:pPr>
            <a:r>
              <a:rPr lang="en-US" sz="3000" b="1">
                <a:solidFill>
                  <a:schemeClr val="dk2">
                    <a:alpha val="100000"/>
                  </a:schemeClr>
                </a:solidFill>
                <a:latin typeface="Noto Sans SC"/>
                <a:ea typeface="Noto Sans SC"/>
                <a:cs typeface="Noto Sans SC"/>
              </a:rPr>
              <a:t>文化整合与当代趋势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wipe(down)">
                                      <p:cBhvr>
                                        <p:cTn id="2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3105150" y="1544398"/>
            <a:ext cx="5981700" cy="1371600"/>
          </a:xfrm>
          <a:prstGeom prst="rect">
            <a:avLst/>
          </a:prstGeom>
          <a:ln/>
        </p:spPr>
        <p:txBody>
          <a:bodyPr vert="horz" wrap="square" lIns="114300" tIns="57150" rIns="114300" bIns="57150" rtlCol="0" anchor="b" anchorCtr="0">
            <a:spAutoFit/>
          </a:bodyPr>
          <a:lstStyle/>
          <a:p>
            <a:pPr algn="ctr">
              <a:lnSpc>
                <a:spcPct val="120000"/>
              </a:lnSpc>
            </a:pPr>
            <a:r>
              <a:rPr lang="en-US" sz="6600" b="1">
                <a:solidFill>
                  <a:srgbClr val="1ACA6E">
                    <a:alpha val="100000"/>
                  </a:srgbClr>
                </a:solidFill>
                <a:latin typeface="Noto Sans SC"/>
                <a:ea typeface="Noto Sans SC"/>
                <a:cs typeface="Noto Sans SC"/>
              </a:rPr>
              <a:t>06</a:t>
            </a:r>
          </a:p>
        </p:txBody>
      </p:sp>
      <p:sp>
        <p:nvSpPr>
          <p:cNvPr id="3" name="TextBox 3"/>
          <p:cNvSpPr txBox="1"/>
          <p:nvPr/>
        </p:nvSpPr>
        <p:spPr>
          <a:xfrm>
            <a:off x="853596" y="2976755"/>
            <a:ext cx="10484808" cy="1798058"/>
          </a:xfrm>
          <a:prstGeom prst="rect">
            <a:avLst/>
          </a:prstGeom>
          <a:ln/>
        </p:spPr>
        <p:txBody>
          <a:bodyPr vert="horz" wrap="square" lIns="114300" tIns="57150" rIns="114300" bIns="57150" rtlCol="0" anchor="t" anchorCtr="0">
            <a:noAutofit/>
          </a:bodyPr>
          <a:lstStyle/>
          <a:p>
            <a:pPr algn="ctr">
              <a:lnSpc>
                <a:spcPct val="120000"/>
              </a:lnSpc>
            </a:pPr>
            <a:r>
              <a:rPr lang="en-US" sz="4500" b="1" dirty="0" err="1">
                <a:solidFill>
                  <a:srgbClr val="FFFFFF">
                    <a:alpha val="100000"/>
                  </a:srgbClr>
                </a:solidFill>
                <a:latin typeface="Noto Sans SC"/>
                <a:ea typeface="Noto Sans SC"/>
                <a:cs typeface="Noto Sans SC"/>
              </a:rPr>
              <a:t>总结</a:t>
            </a:r>
            <a:endParaRPr lang="en-US" sz="4500" b="1" dirty="0">
              <a:solidFill>
                <a:srgbClr val="FFFFFF">
                  <a:alpha val="100000"/>
                </a:srgbClr>
              </a:solidFill>
              <a:latin typeface="Noto Sans SC"/>
              <a:ea typeface="Noto Sans SC"/>
              <a:cs typeface="Noto Sans S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79391" y="1631119"/>
            <a:ext cx="638131" cy="638131"/>
          </a:xfrm>
          <a:prstGeom prst="ellipse">
            <a:avLst/>
          </a:prstGeom>
          <a:solidFill>
            <a:schemeClr val="accent1">
              <a:alpha val="20000"/>
            </a:schemeClr>
          </a:solidFill>
          <a:ln/>
        </p:spPr>
      </p:sp>
      <p:sp>
        <p:nvSpPr>
          <p:cNvPr id="3" name="AutoShape 3"/>
          <p:cNvSpPr/>
          <p:nvPr/>
        </p:nvSpPr>
        <p:spPr>
          <a:xfrm>
            <a:off x="914135" y="1765863"/>
            <a:ext cx="368642" cy="368642"/>
          </a:xfrm>
          <a:prstGeom prst="ellipse">
            <a:avLst/>
          </a:prstGeom>
          <a:solidFill>
            <a:schemeClr val="accent1">
              <a:alpha val="100000"/>
            </a:schemeClr>
          </a:solidFill>
          <a:ln/>
        </p:spPr>
      </p:sp>
      <p:sp>
        <p:nvSpPr>
          <p:cNvPr id="4" name="AutoShape 4"/>
          <p:cNvSpPr/>
          <p:nvPr/>
        </p:nvSpPr>
        <p:spPr>
          <a:xfrm>
            <a:off x="779391" y="3993147"/>
            <a:ext cx="638131" cy="638131"/>
          </a:xfrm>
          <a:prstGeom prst="ellipse">
            <a:avLst/>
          </a:prstGeom>
          <a:solidFill>
            <a:schemeClr val="accent1">
              <a:alpha val="20000"/>
            </a:schemeClr>
          </a:solidFill>
          <a:ln/>
        </p:spPr>
      </p:sp>
      <p:sp>
        <p:nvSpPr>
          <p:cNvPr id="5" name="AutoShape 5"/>
          <p:cNvSpPr/>
          <p:nvPr/>
        </p:nvSpPr>
        <p:spPr>
          <a:xfrm>
            <a:off x="914135" y="4127891"/>
            <a:ext cx="368642" cy="368642"/>
          </a:xfrm>
          <a:prstGeom prst="ellipse">
            <a:avLst/>
          </a:prstGeom>
          <a:solidFill>
            <a:schemeClr val="accent1">
              <a:alpha val="100000"/>
            </a:schemeClr>
          </a:solidFill>
          <a:ln/>
        </p:spPr>
      </p:sp>
      <p:sp>
        <p:nvSpPr>
          <p:cNvPr id="6" name="AutoShape 6"/>
          <p:cNvSpPr/>
          <p:nvPr/>
        </p:nvSpPr>
        <p:spPr>
          <a:xfrm>
            <a:off x="6360328" y="1631119"/>
            <a:ext cx="638131" cy="638131"/>
          </a:xfrm>
          <a:prstGeom prst="ellipse">
            <a:avLst/>
          </a:prstGeom>
          <a:solidFill>
            <a:schemeClr val="accent1">
              <a:alpha val="20000"/>
            </a:schemeClr>
          </a:solidFill>
          <a:ln/>
        </p:spPr>
      </p:sp>
      <p:sp>
        <p:nvSpPr>
          <p:cNvPr id="7" name="AutoShape 7"/>
          <p:cNvSpPr/>
          <p:nvPr/>
        </p:nvSpPr>
        <p:spPr>
          <a:xfrm>
            <a:off x="6495073" y="1765863"/>
            <a:ext cx="368642" cy="368642"/>
          </a:xfrm>
          <a:prstGeom prst="ellipse">
            <a:avLst/>
          </a:prstGeom>
          <a:solidFill>
            <a:schemeClr val="accent1">
              <a:alpha val="100000"/>
            </a:schemeClr>
          </a:solidFill>
          <a:ln/>
        </p:spPr>
      </p:sp>
      <p:sp>
        <p:nvSpPr>
          <p:cNvPr id="8" name="AutoShape 8"/>
          <p:cNvSpPr/>
          <p:nvPr/>
        </p:nvSpPr>
        <p:spPr>
          <a:xfrm>
            <a:off x="6360328" y="3993147"/>
            <a:ext cx="638131" cy="638131"/>
          </a:xfrm>
          <a:prstGeom prst="ellipse">
            <a:avLst/>
          </a:prstGeom>
          <a:solidFill>
            <a:schemeClr val="accent1">
              <a:alpha val="20000"/>
            </a:schemeClr>
          </a:solidFill>
          <a:ln/>
        </p:spPr>
      </p:sp>
      <p:sp>
        <p:nvSpPr>
          <p:cNvPr id="9" name="AutoShape 9"/>
          <p:cNvSpPr/>
          <p:nvPr/>
        </p:nvSpPr>
        <p:spPr>
          <a:xfrm>
            <a:off x="6495073" y="4127891"/>
            <a:ext cx="368642" cy="368642"/>
          </a:xfrm>
          <a:prstGeom prst="ellipse">
            <a:avLst/>
          </a:prstGeom>
          <a:solidFill>
            <a:schemeClr val="accent1">
              <a:alpha val="100000"/>
            </a:schemeClr>
          </a:solidFill>
          <a:ln/>
        </p:spPr>
      </p:sp>
      <p:sp>
        <p:nvSpPr>
          <p:cNvPr id="10" name="TextBox 10"/>
          <p:cNvSpPr txBox="1"/>
          <p:nvPr/>
        </p:nvSpPr>
        <p:spPr>
          <a:xfrm>
            <a:off x="1588687" y="1602522"/>
            <a:ext cx="3905250" cy="695325"/>
          </a:xfrm>
          <a:prstGeom prst="rect">
            <a:avLst/>
          </a:prstGeom>
          <a:ln/>
        </p:spPr>
        <p:txBody>
          <a:bodyPr vert="horz" wrap="square" lIns="123825" tIns="123825" rIns="57150" bIns="123825" rtlCol="0" anchor="b" anchorCtr="0">
            <a:noAutofit/>
          </a:bodyPr>
          <a:lstStyle/>
          <a:p>
            <a:pPr>
              <a:lnSpc>
                <a:spcPct val="120000"/>
              </a:lnSpc>
            </a:pPr>
            <a:r>
              <a:rPr lang="en-US" sz="2400" b="1" dirty="0" err="1">
                <a:solidFill>
                  <a:schemeClr val="accent1">
                    <a:alpha val="100000"/>
                  </a:schemeClr>
                </a:solidFill>
                <a:latin typeface="Noto Sans SC"/>
                <a:ea typeface="Noto Sans SC"/>
                <a:cs typeface="Noto Sans SC"/>
              </a:rPr>
              <a:t>生物学说</a:t>
            </a:r>
            <a:endParaRPr lang="en-US" sz="2400" b="1" dirty="0">
              <a:solidFill>
                <a:schemeClr val="accent1">
                  <a:alpha val="100000"/>
                </a:schemeClr>
              </a:solidFill>
              <a:latin typeface="Noto Sans SC"/>
              <a:ea typeface="Noto Sans SC"/>
              <a:cs typeface="Noto Sans SC"/>
            </a:endParaRPr>
          </a:p>
        </p:txBody>
      </p:sp>
      <p:sp>
        <p:nvSpPr>
          <p:cNvPr id="11" name="TextBox 11"/>
          <p:cNvSpPr txBox="1"/>
          <p:nvPr/>
        </p:nvSpPr>
        <p:spPr>
          <a:xfrm>
            <a:off x="1588687" y="2078224"/>
            <a:ext cx="3905250" cy="1533525"/>
          </a:xfrm>
          <a:prstGeom prst="rect">
            <a:avLst/>
          </a:prstGeom>
          <a:ln/>
        </p:spPr>
        <p:txBody>
          <a:bodyPr vert="horz" wrap="square" lIns="123825" tIns="123825" rIns="57150" bIns="123825" rtlCol="0" anchor="t" anchorCtr="0">
            <a:noAutofit/>
          </a:bodyPr>
          <a:lstStyle/>
          <a:p>
            <a:pPr>
              <a:lnSpc>
                <a:spcPct val="140000"/>
              </a:lnSpc>
            </a:pPr>
            <a:r>
              <a:rPr lang="en-US" sz="1500" dirty="0" err="1">
                <a:solidFill>
                  <a:schemeClr val="dk1">
                    <a:alpha val="100000"/>
                  </a:schemeClr>
                </a:solidFill>
                <a:latin typeface="Noto Sans SC"/>
                <a:ea typeface="Noto Sans SC"/>
                <a:cs typeface="Noto Sans SC"/>
              </a:rPr>
              <a:t>进化论视角揭示爱情本能，神经生物学机制驱动爱情决策，共同促进伴侣选择与关系维持，展现爱情深层的生物与社会适应性</a:t>
            </a:r>
            <a:r>
              <a:rPr lang="en-US" sz="1500" dirty="0">
                <a:solidFill>
                  <a:schemeClr val="dk1">
                    <a:alpha val="100000"/>
                  </a:schemeClr>
                </a:solidFill>
                <a:latin typeface="Noto Sans SC"/>
                <a:ea typeface="Noto Sans SC"/>
                <a:cs typeface="Noto Sans SC"/>
              </a:rPr>
              <a:t>。</a:t>
            </a:r>
          </a:p>
        </p:txBody>
      </p:sp>
      <p:sp>
        <p:nvSpPr>
          <p:cNvPr id="12" name="TextBox 12"/>
          <p:cNvSpPr txBox="1"/>
          <p:nvPr/>
        </p:nvSpPr>
        <p:spPr>
          <a:xfrm>
            <a:off x="1574907" y="3964550"/>
            <a:ext cx="3905250" cy="695325"/>
          </a:xfrm>
          <a:prstGeom prst="rect">
            <a:avLst/>
          </a:prstGeom>
          <a:ln/>
        </p:spPr>
        <p:txBody>
          <a:bodyPr vert="horz" wrap="square" lIns="123825" tIns="123825" rIns="57150" bIns="123825" rtlCol="0" anchor="b" anchorCtr="0">
            <a:noAutofit/>
          </a:bodyPr>
          <a:lstStyle/>
          <a:p>
            <a:pPr>
              <a:lnSpc>
                <a:spcPct val="120000"/>
              </a:lnSpc>
            </a:pPr>
            <a:r>
              <a:rPr lang="en-US" sz="2400" b="1" dirty="0" err="1">
                <a:solidFill>
                  <a:schemeClr val="accent1">
                    <a:alpha val="100000"/>
                  </a:schemeClr>
                </a:solidFill>
                <a:latin typeface="Noto Sans SC"/>
                <a:ea typeface="Noto Sans SC"/>
                <a:cs typeface="Noto Sans SC"/>
              </a:rPr>
              <a:t>内隐原型</a:t>
            </a:r>
            <a:endParaRPr lang="en-US" sz="2400" b="1" dirty="0">
              <a:solidFill>
                <a:schemeClr val="accent1">
                  <a:alpha val="100000"/>
                </a:schemeClr>
              </a:solidFill>
              <a:latin typeface="Noto Sans SC"/>
              <a:ea typeface="Noto Sans SC"/>
              <a:cs typeface="Noto Sans SC"/>
            </a:endParaRPr>
          </a:p>
        </p:txBody>
      </p:sp>
      <p:sp>
        <p:nvSpPr>
          <p:cNvPr id="13" name="TextBox 13"/>
          <p:cNvSpPr txBox="1"/>
          <p:nvPr/>
        </p:nvSpPr>
        <p:spPr>
          <a:xfrm>
            <a:off x="1574907" y="4495320"/>
            <a:ext cx="3905250" cy="1533525"/>
          </a:xfrm>
          <a:prstGeom prst="rect">
            <a:avLst/>
          </a:prstGeom>
          <a:ln/>
        </p:spPr>
        <p:txBody>
          <a:bodyPr vert="horz" wrap="square" lIns="123825" tIns="123825" rIns="57150" bIns="123825" rtlCol="0" anchor="t" anchorCtr="0">
            <a:noAutofit/>
          </a:bodyPr>
          <a:lstStyle/>
          <a:p>
            <a:pPr>
              <a:lnSpc>
                <a:spcPct val="140000"/>
              </a:lnSpc>
            </a:pPr>
            <a:r>
              <a:rPr lang="en-US" sz="1500" dirty="0">
                <a:solidFill>
                  <a:schemeClr val="dk1">
                    <a:alpha val="100000"/>
                  </a:schemeClr>
                </a:solidFill>
                <a:latin typeface="Noto Sans SC"/>
                <a:ea typeface="Noto Sans SC"/>
                <a:cs typeface="Noto Sans SC"/>
              </a:rPr>
              <a:t>爱情内隐理论中的核心特征，如忠诚、信任与关怀，对塑造个体主观幸福感具有关键作用，它们不仅是爱情的基石，也是维系关系稳定与和谐的要素。</a:t>
            </a:r>
          </a:p>
        </p:txBody>
      </p:sp>
      <p:sp>
        <p:nvSpPr>
          <p:cNvPr id="14" name="TextBox 14"/>
          <p:cNvSpPr txBox="1"/>
          <p:nvPr/>
        </p:nvSpPr>
        <p:spPr>
          <a:xfrm>
            <a:off x="7237966" y="3964550"/>
            <a:ext cx="3905250" cy="695325"/>
          </a:xfrm>
          <a:prstGeom prst="rect">
            <a:avLst/>
          </a:prstGeom>
          <a:ln/>
        </p:spPr>
        <p:txBody>
          <a:bodyPr vert="horz" wrap="square" lIns="123825" tIns="123825" rIns="57150" bIns="123825" rtlCol="0" anchor="b" anchorCtr="0">
            <a:noAutofit/>
          </a:bodyPr>
          <a:lstStyle/>
          <a:p>
            <a:pPr>
              <a:lnSpc>
                <a:spcPct val="120000"/>
              </a:lnSpc>
            </a:pPr>
            <a:r>
              <a:rPr lang="en-US" sz="2400" b="1" dirty="0" err="1">
                <a:solidFill>
                  <a:schemeClr val="accent1">
                    <a:alpha val="100000"/>
                  </a:schemeClr>
                </a:solidFill>
                <a:latin typeface="Noto Sans SC"/>
                <a:ea typeface="Noto Sans SC"/>
                <a:cs typeface="Noto Sans SC"/>
              </a:rPr>
              <a:t>文化学说</a:t>
            </a:r>
            <a:endParaRPr lang="en-US" sz="2400" b="1" dirty="0">
              <a:solidFill>
                <a:schemeClr val="accent1">
                  <a:alpha val="100000"/>
                </a:schemeClr>
              </a:solidFill>
              <a:latin typeface="Noto Sans SC"/>
              <a:ea typeface="Noto Sans SC"/>
              <a:cs typeface="Noto Sans SC"/>
            </a:endParaRPr>
          </a:p>
        </p:txBody>
      </p:sp>
      <p:sp>
        <p:nvSpPr>
          <p:cNvPr id="15" name="TextBox 15"/>
          <p:cNvSpPr txBox="1"/>
          <p:nvPr/>
        </p:nvSpPr>
        <p:spPr>
          <a:xfrm>
            <a:off x="7237966" y="4495320"/>
            <a:ext cx="3905250" cy="1533525"/>
          </a:xfrm>
          <a:prstGeom prst="rect">
            <a:avLst/>
          </a:prstGeom>
          <a:ln/>
        </p:spPr>
        <p:txBody>
          <a:bodyPr vert="horz" wrap="square" lIns="123825" tIns="123825" rIns="57150" bIns="123825" rtlCol="0" anchor="t" anchorCtr="0">
            <a:noAutofit/>
          </a:bodyPr>
          <a:lstStyle/>
          <a:p>
            <a:pPr>
              <a:lnSpc>
                <a:spcPct val="140000"/>
              </a:lnSpc>
            </a:pPr>
            <a:r>
              <a:rPr lang="en-US" sz="1500" dirty="0">
                <a:solidFill>
                  <a:schemeClr val="dk1">
                    <a:alpha val="100000"/>
                  </a:schemeClr>
                </a:solidFill>
                <a:latin typeface="Noto Sans SC"/>
                <a:ea typeface="Noto Sans SC"/>
                <a:cs typeface="Noto Sans SC"/>
              </a:rPr>
              <a:t>文化信仰、生态环境与社会规范共同塑造爱情的价值与实践，影响人们的择偶标准、情感表达及关系维护方式，体现爱情文化的多样性与复杂性。</a:t>
            </a:r>
          </a:p>
        </p:txBody>
      </p:sp>
      <p:sp>
        <p:nvSpPr>
          <p:cNvPr id="16" name="TextBox 16"/>
          <p:cNvSpPr txBox="1"/>
          <p:nvPr/>
        </p:nvSpPr>
        <p:spPr>
          <a:xfrm>
            <a:off x="7259955" y="1602522"/>
            <a:ext cx="3905250" cy="695325"/>
          </a:xfrm>
          <a:prstGeom prst="rect">
            <a:avLst/>
          </a:prstGeom>
          <a:ln/>
        </p:spPr>
        <p:txBody>
          <a:bodyPr vert="horz" wrap="square" lIns="123825" tIns="123825" rIns="57150" bIns="123825" rtlCol="0" anchor="b" anchorCtr="0">
            <a:noAutofit/>
          </a:bodyPr>
          <a:lstStyle/>
          <a:p>
            <a:pPr>
              <a:lnSpc>
                <a:spcPct val="120000"/>
              </a:lnSpc>
            </a:pPr>
            <a:r>
              <a:rPr lang="en-US" sz="2400" b="1" dirty="0" err="1">
                <a:solidFill>
                  <a:schemeClr val="accent1">
                    <a:alpha val="100000"/>
                  </a:schemeClr>
                </a:solidFill>
                <a:latin typeface="Noto Sans SC"/>
                <a:ea typeface="Noto Sans SC"/>
                <a:cs typeface="Noto Sans SC"/>
              </a:rPr>
              <a:t>爱情类型</a:t>
            </a:r>
            <a:endParaRPr lang="en-US" sz="2400" b="1" dirty="0">
              <a:solidFill>
                <a:schemeClr val="accent1">
                  <a:alpha val="100000"/>
                </a:schemeClr>
              </a:solidFill>
              <a:latin typeface="Noto Sans SC"/>
              <a:ea typeface="Noto Sans SC"/>
              <a:cs typeface="Noto Sans SC"/>
            </a:endParaRPr>
          </a:p>
        </p:txBody>
      </p:sp>
      <p:sp>
        <p:nvSpPr>
          <p:cNvPr id="17" name="TextBox 17"/>
          <p:cNvSpPr txBox="1"/>
          <p:nvPr/>
        </p:nvSpPr>
        <p:spPr>
          <a:xfrm>
            <a:off x="7259955" y="2078224"/>
            <a:ext cx="3905250" cy="1533525"/>
          </a:xfrm>
          <a:prstGeom prst="rect">
            <a:avLst/>
          </a:prstGeom>
          <a:ln/>
        </p:spPr>
        <p:txBody>
          <a:bodyPr vert="horz" wrap="square" lIns="123825" tIns="123825" rIns="57150" bIns="123825" rtlCol="0" anchor="t" anchorCtr="0">
            <a:noAutofit/>
          </a:bodyPr>
          <a:lstStyle/>
          <a:p>
            <a:pPr>
              <a:lnSpc>
                <a:spcPct val="140000"/>
              </a:lnSpc>
            </a:pPr>
            <a:r>
              <a:rPr lang="en-US" sz="1500" dirty="0" err="1">
                <a:solidFill>
                  <a:schemeClr val="dk1">
                    <a:alpha val="100000"/>
                  </a:schemeClr>
                </a:solidFill>
                <a:latin typeface="Noto Sans SC"/>
                <a:ea typeface="Noto Sans SC"/>
                <a:cs typeface="Noto Sans SC"/>
              </a:rPr>
              <a:t>依据风格、体验、结构及互动反馈等多维度分类，细致描绘爱情多元面貌，为理解爱情本质提供丰富视角，促进情感关系健康发展</a:t>
            </a:r>
            <a:r>
              <a:rPr lang="en-US" sz="1500" dirty="0">
                <a:solidFill>
                  <a:schemeClr val="dk1">
                    <a:alpha val="100000"/>
                  </a:schemeClr>
                </a:solidFill>
                <a:latin typeface="Noto Sans SC"/>
                <a:ea typeface="Noto Sans SC"/>
                <a:cs typeface="Noto Sans SC"/>
              </a:rPr>
              <a:t>。</a:t>
            </a:r>
          </a:p>
        </p:txBody>
      </p:sp>
      <p:sp>
        <p:nvSpPr>
          <p:cNvPr id="18" name="TextBox 18"/>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核心观点回顾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576687" y="1256209"/>
            <a:ext cx="3308352" cy="3640782"/>
          </a:xfrm>
          <a:prstGeom prst="rect">
            <a:avLst/>
          </a:prstGeom>
          <a:solidFill>
            <a:schemeClr val="lt2">
              <a:alpha val="100000"/>
            </a:schemeClr>
          </a:solidFill>
          <a:ln/>
        </p:spPr>
      </p:sp>
      <p:sp>
        <p:nvSpPr>
          <p:cNvPr id="3" name="TextBox 3"/>
          <p:cNvSpPr txBox="1"/>
          <p:nvPr/>
        </p:nvSpPr>
        <p:spPr>
          <a:xfrm>
            <a:off x="802113" y="1434529"/>
            <a:ext cx="2857500" cy="447675"/>
          </a:xfrm>
          <a:prstGeom prst="rect">
            <a:avLst/>
          </a:prstGeom>
          <a:ln/>
        </p:spPr>
        <p:txBody>
          <a:bodyPr vert="horz" wrap="square" lIns="114300" tIns="57150" rIns="114300" bIns="57150" rtlCol="0" anchor="ctr" anchorCtr="0">
            <a:noAutofit/>
          </a:bodyPr>
          <a:lstStyle/>
          <a:p>
            <a:pPr algn="ctr">
              <a:lnSpc>
                <a:spcPct val="120000"/>
              </a:lnSpc>
            </a:pPr>
            <a:r>
              <a:rPr lang="en-US" sz="2400" b="1" dirty="0" err="1">
                <a:solidFill>
                  <a:schemeClr val="accent1">
                    <a:alpha val="100000"/>
                  </a:schemeClr>
                </a:solidFill>
                <a:latin typeface="Noto Sans SC"/>
                <a:ea typeface="Noto Sans SC"/>
                <a:cs typeface="Noto Sans SC"/>
              </a:rPr>
              <a:t>自知与同理</a:t>
            </a:r>
            <a:endParaRPr lang="en-US" sz="2400" b="1" dirty="0">
              <a:solidFill>
                <a:schemeClr val="accent1">
                  <a:alpha val="100000"/>
                </a:schemeClr>
              </a:solidFill>
              <a:latin typeface="Noto Sans SC"/>
              <a:ea typeface="Noto Sans SC"/>
              <a:cs typeface="Noto Sans SC"/>
            </a:endParaRPr>
          </a:p>
        </p:txBody>
      </p:sp>
      <p:sp>
        <p:nvSpPr>
          <p:cNvPr id="4" name="TextBox 4"/>
          <p:cNvSpPr txBox="1"/>
          <p:nvPr/>
        </p:nvSpPr>
        <p:spPr>
          <a:xfrm>
            <a:off x="620970" y="1909320"/>
            <a:ext cx="3219785" cy="2592766"/>
          </a:xfrm>
          <a:prstGeom prst="rect">
            <a:avLst/>
          </a:prstGeom>
          <a:ln/>
        </p:spPr>
        <p:txBody>
          <a:bodyPr vert="horz" wrap="square" lIns="114300" tIns="57150" rIns="114300" bIns="57150" rtlCol="0" anchor="t" anchorCtr="0">
            <a:noAutofit/>
          </a:bodyPr>
          <a:lstStyle/>
          <a:p>
            <a:pPr algn="ctr">
              <a:lnSpc>
                <a:spcPct val="140000"/>
              </a:lnSpc>
            </a:pPr>
            <a:r>
              <a:rPr lang="en-US" sz="1500" dirty="0" err="1">
                <a:solidFill>
                  <a:schemeClr val="dk1">
                    <a:alpha val="100000"/>
                  </a:schemeClr>
                </a:solidFill>
                <a:latin typeface="Noto Sans SC"/>
                <a:ea typeface="Noto Sans SC"/>
                <a:cs typeface="Noto Sans SC"/>
              </a:rPr>
              <a:t>促进自我认知，了解个人爱情偏好与需求，同时培养同理心，理解并尊重他人的爱情观念与感受，建立健康的情感交流与互动模式</a:t>
            </a:r>
            <a:r>
              <a:rPr lang="en-US" sz="1500" dirty="0">
                <a:solidFill>
                  <a:schemeClr val="dk1">
                    <a:alpha val="100000"/>
                  </a:schemeClr>
                </a:solidFill>
                <a:latin typeface="Noto Sans SC"/>
                <a:ea typeface="Noto Sans SC"/>
                <a:cs typeface="Noto Sans SC"/>
              </a:rPr>
              <a:t>。</a:t>
            </a:r>
          </a:p>
        </p:txBody>
      </p:sp>
      <p:sp>
        <p:nvSpPr>
          <p:cNvPr id="5" name="TextBox 5"/>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对大学生的启示</a:t>
            </a:r>
          </a:p>
        </p:txBody>
      </p:sp>
      <p:pic>
        <p:nvPicPr>
          <p:cNvPr id="6" name="Picture 6"/>
          <p:cNvPicPr>
            <a:picLocks noChangeAspect="1"/>
          </p:cNvPicPr>
          <p:nvPr/>
        </p:nvPicPr>
        <p:blipFill>
          <a:blip r:embed="rId3">
            <a:alphaModFix/>
          </a:blip>
          <a:srcRect t="23556" b="23556"/>
          <a:stretch>
            <a:fillRect/>
          </a:stretch>
        </p:blipFill>
        <p:spPr>
          <a:xfrm>
            <a:off x="570387" y="4616837"/>
            <a:ext cx="3320950" cy="1756392"/>
          </a:xfrm>
          <a:prstGeom prst="rect">
            <a:avLst/>
          </a:prstGeom>
        </p:spPr>
      </p:pic>
      <p:sp>
        <p:nvSpPr>
          <p:cNvPr id="7" name="AutoShape 7"/>
          <p:cNvSpPr/>
          <p:nvPr/>
        </p:nvSpPr>
        <p:spPr>
          <a:xfrm>
            <a:off x="4413022" y="2732446"/>
            <a:ext cx="3308352" cy="3640782"/>
          </a:xfrm>
          <a:prstGeom prst="rect">
            <a:avLst/>
          </a:prstGeom>
          <a:solidFill>
            <a:schemeClr val="lt2">
              <a:alpha val="100000"/>
            </a:schemeClr>
          </a:solidFill>
          <a:ln/>
        </p:spPr>
      </p:sp>
      <p:sp>
        <p:nvSpPr>
          <p:cNvPr id="8" name="TextBox 8"/>
          <p:cNvSpPr txBox="1"/>
          <p:nvPr/>
        </p:nvSpPr>
        <p:spPr>
          <a:xfrm>
            <a:off x="4638448" y="3162514"/>
            <a:ext cx="2857500" cy="447675"/>
          </a:xfrm>
          <a:prstGeom prst="rect">
            <a:avLst/>
          </a:prstGeom>
          <a:ln/>
        </p:spPr>
        <p:txBody>
          <a:bodyPr vert="horz" wrap="square" lIns="114300" tIns="57150" rIns="114300" bIns="57150" rtlCol="0" anchor="ctr" anchorCtr="0">
            <a:noAutofit/>
          </a:bodyPr>
          <a:lstStyle/>
          <a:p>
            <a:pPr algn="ctr">
              <a:lnSpc>
                <a:spcPct val="120000"/>
              </a:lnSpc>
            </a:pPr>
            <a:r>
              <a:rPr lang="en-US" sz="2400" b="1" dirty="0" err="1">
                <a:solidFill>
                  <a:schemeClr val="accent1">
                    <a:alpha val="100000"/>
                  </a:schemeClr>
                </a:solidFill>
                <a:latin typeface="Noto Sans SC"/>
                <a:ea typeface="Noto Sans SC"/>
                <a:cs typeface="Noto Sans SC"/>
              </a:rPr>
              <a:t>文化敏感</a:t>
            </a:r>
            <a:endParaRPr lang="en-US" sz="2400" b="1" dirty="0">
              <a:solidFill>
                <a:schemeClr val="accent1">
                  <a:alpha val="100000"/>
                </a:schemeClr>
              </a:solidFill>
              <a:latin typeface="Noto Sans SC"/>
              <a:ea typeface="Noto Sans SC"/>
              <a:cs typeface="Noto Sans SC"/>
            </a:endParaRPr>
          </a:p>
        </p:txBody>
      </p:sp>
      <p:sp>
        <p:nvSpPr>
          <p:cNvPr id="9" name="TextBox 9"/>
          <p:cNvSpPr txBox="1"/>
          <p:nvPr/>
        </p:nvSpPr>
        <p:spPr>
          <a:xfrm>
            <a:off x="4457306" y="3649390"/>
            <a:ext cx="3219785" cy="2592766"/>
          </a:xfrm>
          <a:prstGeom prst="rect">
            <a:avLst/>
          </a:prstGeom>
          <a:ln/>
        </p:spPr>
        <p:txBody>
          <a:bodyPr vert="horz" wrap="square" lIns="114300" tIns="57150" rIns="114300" bIns="57150" rtlCol="0" anchor="t" anchorCtr="0">
            <a:noAutofit/>
          </a:bodyPr>
          <a:lstStyle/>
          <a:p>
            <a:pPr algn="ctr">
              <a:lnSpc>
                <a:spcPct val="140000"/>
              </a:lnSpc>
            </a:pPr>
            <a:r>
              <a:rPr lang="en-US" sz="1500" dirty="0" err="1">
                <a:solidFill>
                  <a:schemeClr val="dk1">
                    <a:alpha val="100000"/>
                  </a:schemeClr>
                </a:solidFill>
                <a:latin typeface="Noto Sans SC"/>
                <a:ea typeface="Noto Sans SC"/>
                <a:cs typeface="Noto Sans SC"/>
              </a:rPr>
              <a:t>在全球化背景下，提升文化敏感性，学会在跨文化环境中有效沟通与尊重，促进不同文化背景下的爱情观念交流与融合，拓宽国际视野</a:t>
            </a:r>
            <a:r>
              <a:rPr lang="en-US" sz="1500" dirty="0">
                <a:solidFill>
                  <a:schemeClr val="dk1">
                    <a:alpha val="100000"/>
                  </a:schemeClr>
                </a:solidFill>
                <a:latin typeface="Noto Sans SC"/>
                <a:ea typeface="Noto Sans SC"/>
                <a:cs typeface="Noto Sans SC"/>
              </a:rPr>
              <a:t>。</a:t>
            </a:r>
          </a:p>
        </p:txBody>
      </p:sp>
      <p:pic>
        <p:nvPicPr>
          <p:cNvPr id="10" name="Picture 10"/>
          <p:cNvPicPr>
            <a:picLocks noChangeAspect="1"/>
          </p:cNvPicPr>
          <p:nvPr/>
        </p:nvPicPr>
        <p:blipFill>
          <a:blip r:embed="rId4">
            <a:alphaModFix/>
          </a:blip>
          <a:srcRect t="5587" b="38547"/>
          <a:stretch>
            <a:fillRect/>
          </a:stretch>
        </p:blipFill>
        <p:spPr>
          <a:xfrm>
            <a:off x="4406723" y="1256208"/>
            <a:ext cx="3320950" cy="1756392"/>
          </a:xfrm>
          <a:prstGeom prst="rect">
            <a:avLst/>
          </a:prstGeom>
        </p:spPr>
      </p:pic>
      <p:sp>
        <p:nvSpPr>
          <p:cNvPr id="11" name="AutoShape 11"/>
          <p:cNvSpPr/>
          <p:nvPr/>
        </p:nvSpPr>
        <p:spPr>
          <a:xfrm>
            <a:off x="8289006" y="1256209"/>
            <a:ext cx="3308352" cy="3640782"/>
          </a:xfrm>
          <a:prstGeom prst="rect">
            <a:avLst/>
          </a:prstGeom>
          <a:solidFill>
            <a:schemeClr val="lt2">
              <a:alpha val="100000"/>
            </a:schemeClr>
          </a:solidFill>
          <a:ln/>
        </p:spPr>
      </p:sp>
      <p:sp>
        <p:nvSpPr>
          <p:cNvPr id="12" name="TextBox 12"/>
          <p:cNvSpPr txBox="1"/>
          <p:nvPr/>
        </p:nvSpPr>
        <p:spPr>
          <a:xfrm>
            <a:off x="8514431" y="1434529"/>
            <a:ext cx="2857500" cy="447675"/>
          </a:xfrm>
          <a:prstGeom prst="rect">
            <a:avLst/>
          </a:prstGeom>
          <a:ln/>
        </p:spPr>
        <p:txBody>
          <a:bodyPr vert="horz" wrap="square" lIns="114300" tIns="57150" rIns="114300" bIns="57150" rtlCol="0" anchor="ctr" anchorCtr="0">
            <a:noAutofit/>
          </a:bodyPr>
          <a:lstStyle/>
          <a:p>
            <a:pPr algn="ctr">
              <a:lnSpc>
                <a:spcPct val="120000"/>
              </a:lnSpc>
            </a:pPr>
            <a:r>
              <a:rPr lang="en-US" sz="2400" b="1" dirty="0" err="1">
                <a:solidFill>
                  <a:schemeClr val="accent1">
                    <a:alpha val="100000"/>
                  </a:schemeClr>
                </a:solidFill>
                <a:latin typeface="Noto Sans SC"/>
                <a:ea typeface="Noto Sans SC"/>
                <a:cs typeface="Noto Sans SC"/>
              </a:rPr>
              <a:t>原型对齐</a:t>
            </a:r>
            <a:endParaRPr lang="en-US" sz="2400" b="1" dirty="0">
              <a:solidFill>
                <a:schemeClr val="accent1">
                  <a:alpha val="100000"/>
                </a:schemeClr>
              </a:solidFill>
              <a:latin typeface="Noto Sans SC"/>
              <a:ea typeface="Noto Sans SC"/>
              <a:cs typeface="Noto Sans SC"/>
            </a:endParaRPr>
          </a:p>
        </p:txBody>
      </p:sp>
      <p:sp>
        <p:nvSpPr>
          <p:cNvPr id="13" name="TextBox 13"/>
          <p:cNvSpPr txBox="1"/>
          <p:nvPr/>
        </p:nvSpPr>
        <p:spPr>
          <a:xfrm>
            <a:off x="8333289" y="1924249"/>
            <a:ext cx="3219785" cy="2592766"/>
          </a:xfrm>
          <a:prstGeom prst="rect">
            <a:avLst/>
          </a:prstGeom>
          <a:ln/>
        </p:spPr>
        <p:txBody>
          <a:bodyPr vert="horz" wrap="square" lIns="114300" tIns="57150" rIns="114300" bIns="57150" rtlCol="0" anchor="t" anchorCtr="0">
            <a:noAutofit/>
          </a:bodyPr>
          <a:lstStyle/>
          <a:p>
            <a:pPr algn="ctr">
              <a:lnSpc>
                <a:spcPct val="140000"/>
              </a:lnSpc>
            </a:pPr>
            <a:r>
              <a:rPr lang="en-US" sz="1500" dirty="0">
                <a:solidFill>
                  <a:schemeClr val="dk1">
                    <a:alpha val="100000"/>
                  </a:schemeClr>
                </a:solidFill>
                <a:latin typeface="Noto Sans SC"/>
                <a:ea typeface="Noto Sans SC"/>
                <a:cs typeface="Noto Sans SC"/>
              </a:rPr>
              <a:t>通过内隐理论中的爱情原型，促进双方有效沟通，减少误解与冲突，提升关系满意度。理解并满足彼此的核心需求，是构建和谐爱情关系的基石。</a:t>
            </a:r>
          </a:p>
        </p:txBody>
      </p:sp>
      <p:pic>
        <p:nvPicPr>
          <p:cNvPr id="14" name="Picture 14"/>
          <p:cNvPicPr>
            <a:picLocks noChangeAspect="1"/>
          </p:cNvPicPr>
          <p:nvPr/>
        </p:nvPicPr>
        <p:blipFill>
          <a:blip r:embed="rId5">
            <a:alphaModFix/>
          </a:blip>
          <a:srcRect/>
          <a:stretch>
            <a:fillRect/>
          </a:stretch>
        </p:blipFill>
        <p:spPr>
          <a:xfrm>
            <a:off x="8282707" y="4616836"/>
            <a:ext cx="3320950" cy="17563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3" name="TextBox 3"/>
          <p:cNvSpPr txBox="1"/>
          <p:nvPr/>
        </p:nvSpPr>
        <p:spPr>
          <a:xfrm>
            <a:off x="2286000" y="2590800"/>
            <a:ext cx="7439025" cy="1266825"/>
          </a:xfrm>
          <a:prstGeom prst="rect">
            <a:avLst/>
          </a:prstGeom>
          <a:ln/>
        </p:spPr>
        <p:txBody>
          <a:bodyPr vert="horz" wrap="square" lIns="114300" tIns="57150" rIns="114300" bIns="57150" rtlCol="0" anchor="ctr" anchorCtr="0">
            <a:spAutoFit/>
          </a:bodyPr>
          <a:lstStyle/>
          <a:p>
            <a:pPr algn="ctr">
              <a:lnSpc>
                <a:spcPct val="56000"/>
              </a:lnSpc>
            </a:pPr>
            <a:r>
              <a:rPr lang="en-US" sz="9000" b="1" dirty="0">
                <a:solidFill>
                  <a:srgbClr val="1ACA6E">
                    <a:alpha val="100000"/>
                  </a:srgbClr>
                </a:solidFill>
                <a:latin typeface="Noto Sans SC"/>
                <a:ea typeface="Noto Sans SC"/>
                <a:cs typeface="Noto Sans SC"/>
              </a:rPr>
              <a:t>THANKS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3105150" y="1544398"/>
            <a:ext cx="5981700" cy="1371600"/>
          </a:xfrm>
          <a:prstGeom prst="rect">
            <a:avLst/>
          </a:prstGeom>
          <a:ln/>
        </p:spPr>
        <p:txBody>
          <a:bodyPr vert="horz" wrap="square" lIns="114300" tIns="57150" rIns="114300" bIns="57150" rtlCol="0" anchor="b" anchorCtr="0">
            <a:spAutoFit/>
          </a:bodyPr>
          <a:lstStyle/>
          <a:p>
            <a:pPr algn="ctr">
              <a:lnSpc>
                <a:spcPct val="120000"/>
              </a:lnSpc>
            </a:pPr>
            <a:r>
              <a:rPr lang="en-US" sz="6600" b="1">
                <a:solidFill>
                  <a:srgbClr val="1ACA6E">
                    <a:alpha val="100000"/>
                  </a:srgbClr>
                </a:solidFill>
                <a:latin typeface="Noto Sans SC"/>
                <a:ea typeface="Noto Sans SC"/>
                <a:cs typeface="Noto Sans SC"/>
              </a:rPr>
              <a:t>01</a:t>
            </a:r>
          </a:p>
        </p:txBody>
      </p:sp>
      <p:sp>
        <p:nvSpPr>
          <p:cNvPr id="3" name="TextBox 3"/>
          <p:cNvSpPr txBox="1"/>
          <p:nvPr/>
        </p:nvSpPr>
        <p:spPr>
          <a:xfrm>
            <a:off x="853596" y="2976755"/>
            <a:ext cx="10484808" cy="1798058"/>
          </a:xfrm>
          <a:prstGeom prst="rect">
            <a:avLst/>
          </a:prstGeom>
          <a:ln/>
        </p:spPr>
        <p:txBody>
          <a:bodyPr vert="horz" wrap="square" lIns="114300" tIns="57150" rIns="114300" bIns="57150" rtlCol="0" anchor="t" anchorCtr="0">
            <a:noAutofit/>
          </a:bodyPr>
          <a:lstStyle/>
          <a:p>
            <a:pPr algn="ctr">
              <a:lnSpc>
                <a:spcPct val="120000"/>
              </a:lnSpc>
              <a:spcBef>
                <a:spcPts val="375"/>
              </a:spcBef>
            </a:pPr>
            <a:r>
              <a:rPr lang="zh-CN" altLang="en-US" sz="4800" dirty="0">
                <a:solidFill>
                  <a:srgbClr val="FFFFFF">
                    <a:alpha val="100000"/>
                  </a:srgbClr>
                </a:solidFill>
                <a:latin typeface="Noto Sans SC"/>
                <a:ea typeface="Noto Sans SC"/>
                <a:cs typeface="Noto Sans SC"/>
              </a:rPr>
              <a:t>书籍介绍</a:t>
            </a:r>
            <a:endParaRPr lang="en-US" altLang="zh-CN" sz="4800" dirty="0">
              <a:solidFill>
                <a:srgbClr val="FFFFFF">
                  <a:alpha val="100000"/>
                </a:srgbClr>
              </a:solidFill>
              <a:latin typeface="Noto Sans SC"/>
              <a:ea typeface="Noto Sans SC"/>
              <a:cs typeface="Noto Sans S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689593" y="1595455"/>
            <a:ext cx="6734175" cy="771853"/>
          </a:xfrm>
          <a:prstGeom prst="rect">
            <a:avLst/>
          </a:prstGeom>
          <a:ln/>
        </p:spPr>
        <p:txBody>
          <a:bodyPr vert="horz" wrap="square" lIns="123825" tIns="123825" rIns="57150" bIns="123825" rtlCol="0" anchor="b" anchorCtr="0">
            <a:noAutofit/>
          </a:bodyPr>
          <a:lstStyle/>
          <a:p>
            <a:pPr>
              <a:lnSpc>
                <a:spcPct val="120000"/>
              </a:lnSpc>
            </a:pPr>
            <a:r>
              <a:rPr lang="en-US" sz="2400" b="1" dirty="0" err="1">
                <a:solidFill>
                  <a:schemeClr val="accent1">
                    <a:alpha val="100000"/>
                  </a:schemeClr>
                </a:solidFill>
                <a:latin typeface="Noto Sans SC"/>
                <a:ea typeface="Noto Sans SC"/>
                <a:cs typeface="Noto Sans SC"/>
              </a:rPr>
              <a:t>爱的心理迷雾</a:t>
            </a:r>
            <a:endParaRPr lang="en-US" sz="2400" b="1" dirty="0">
              <a:solidFill>
                <a:schemeClr val="accent1">
                  <a:alpha val="100000"/>
                </a:schemeClr>
              </a:solidFill>
              <a:latin typeface="Noto Sans SC"/>
              <a:ea typeface="Noto Sans SC"/>
              <a:cs typeface="Noto Sans SC"/>
            </a:endParaRPr>
          </a:p>
        </p:txBody>
      </p:sp>
      <p:sp>
        <p:nvSpPr>
          <p:cNvPr id="3" name="TextBox 3"/>
          <p:cNvSpPr txBox="1"/>
          <p:nvPr/>
        </p:nvSpPr>
        <p:spPr>
          <a:xfrm>
            <a:off x="706875" y="2272763"/>
            <a:ext cx="6810375" cy="1323975"/>
          </a:xfrm>
          <a:prstGeom prst="rect">
            <a:avLst/>
          </a:prstGeom>
          <a:ln/>
        </p:spPr>
        <p:txBody>
          <a:bodyPr vert="horz" wrap="square" lIns="123825" tIns="123825" rIns="57150" bIns="123825" rtlCol="0" anchor="t" anchorCtr="0">
            <a:noAutofit/>
          </a:bodyPr>
          <a:lstStyle/>
          <a:p>
            <a:pPr>
              <a:lnSpc>
                <a:spcPct val="140000"/>
              </a:lnSpc>
            </a:pPr>
            <a:r>
              <a:rPr lang="en-US" sz="1500" dirty="0">
                <a:solidFill>
                  <a:schemeClr val="dk1">
                    <a:alpha val="100000"/>
                  </a:schemeClr>
                </a:solidFill>
                <a:latin typeface="Noto Sans SC"/>
                <a:ea typeface="Noto Sans SC"/>
                <a:cs typeface="Noto Sans SC"/>
              </a:rPr>
              <a:t>在心理学领域中，对于爱情本质的探索从未停止。罗伯特·斯滕伯格的《爱情心理学》作为经典之作，深入剖析了爱的心理机制，成为后世研究的宝贵资源。</a:t>
            </a:r>
          </a:p>
        </p:txBody>
      </p:sp>
      <p:sp>
        <p:nvSpPr>
          <p:cNvPr id="4" name="TextBox 4"/>
          <p:cNvSpPr txBox="1"/>
          <p:nvPr/>
        </p:nvSpPr>
        <p:spPr>
          <a:xfrm>
            <a:off x="689593" y="4139505"/>
            <a:ext cx="6734175" cy="759000"/>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爱的综合研究</a:t>
            </a:r>
          </a:p>
        </p:txBody>
      </p:sp>
      <p:sp>
        <p:nvSpPr>
          <p:cNvPr id="5" name="TextBox 5"/>
          <p:cNvSpPr txBox="1"/>
          <p:nvPr/>
        </p:nvSpPr>
        <p:spPr>
          <a:xfrm>
            <a:off x="689593" y="4798345"/>
            <a:ext cx="6810375" cy="1323975"/>
          </a:xfrm>
          <a:prstGeom prst="rect">
            <a:avLst/>
          </a:prstGeom>
          <a:ln/>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Noto Sans SC"/>
                <a:ea typeface="Noto Sans SC"/>
                <a:cs typeface="Noto Sans SC"/>
              </a:rPr>
              <a:t>本研究基于斯滕伯格的理论框架，进一步融合多学科视角，对爱情现象进行更全面、深入的分析，旨在更准确地揭示爱情的本质及其对人类心理与行为的影响。</a:t>
            </a:r>
          </a:p>
        </p:txBody>
      </p:sp>
      <p:cxnSp>
        <p:nvCxnSpPr>
          <p:cNvPr id="6" name="Connector 6"/>
          <p:cNvCxnSpPr/>
          <p:nvPr/>
        </p:nvCxnSpPr>
        <p:spPr>
          <a:xfrm>
            <a:off x="756268" y="6181746"/>
            <a:ext cx="7784538"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cxnSp>
        <p:nvCxnSpPr>
          <p:cNvPr id="8" name="Connector 8"/>
          <p:cNvCxnSpPr/>
          <p:nvPr/>
        </p:nvCxnSpPr>
        <p:spPr>
          <a:xfrm>
            <a:off x="756268" y="3856089"/>
            <a:ext cx="7083417"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9" name="TextBox 9"/>
          <p:cNvSpPr txBox="1"/>
          <p:nvPr/>
        </p:nvSpPr>
        <p:spPr>
          <a:xfrm>
            <a:off x="476023" y="265328"/>
            <a:ext cx="11239500" cy="914400"/>
          </a:xfrm>
          <a:prstGeom prst="rect">
            <a:avLst/>
          </a:prstGeom>
          <a:ln/>
        </p:spPr>
        <p:txBody>
          <a:bodyPr vert="horz" wrap="square" lIns="123825" tIns="123825" rIns="57150" bIns="123825" rtlCol="0" anchor="t" anchorCtr="0">
            <a:spAutoFit/>
          </a:bodyPr>
          <a:lstStyle/>
          <a:p>
            <a:pPr>
              <a:lnSpc>
                <a:spcPct val="140000"/>
              </a:lnSpc>
            </a:pPr>
            <a:r>
              <a:rPr lang="en-US" sz="3000" b="1" dirty="0" err="1">
                <a:solidFill>
                  <a:schemeClr val="dk2">
                    <a:alpha val="100000"/>
                  </a:schemeClr>
                </a:solidFill>
                <a:latin typeface="Noto Sans SC"/>
                <a:ea typeface="Noto Sans SC"/>
                <a:cs typeface="Noto Sans SC"/>
              </a:rPr>
              <a:t>爱情心理学的研究背景</a:t>
            </a:r>
            <a:endParaRPr lang="en-US" sz="3000" b="1" dirty="0">
              <a:solidFill>
                <a:schemeClr val="dk2">
                  <a:alpha val="100000"/>
                </a:schemeClr>
              </a:solidFill>
              <a:latin typeface="Noto Sans SC"/>
              <a:ea typeface="Noto Sans SC"/>
              <a:cs typeface="Noto Sans SC"/>
            </a:endParaRPr>
          </a:p>
        </p:txBody>
      </p:sp>
      <p:pic>
        <p:nvPicPr>
          <p:cNvPr id="10" name="图片 9">
            <a:extLst>
              <a:ext uri="{FF2B5EF4-FFF2-40B4-BE49-F238E27FC236}">
                <a16:creationId xmlns:a16="http://schemas.microsoft.com/office/drawing/2014/main" id="{87251CB6-EACE-2239-7176-F3727EFC056A}"/>
              </a:ext>
            </a:extLst>
          </p:cNvPr>
          <p:cNvPicPr>
            <a:picLocks noChangeAspect="1"/>
          </p:cNvPicPr>
          <p:nvPr/>
        </p:nvPicPr>
        <p:blipFill>
          <a:blip r:embed="rId3"/>
          <a:stretch>
            <a:fillRect/>
          </a:stretch>
        </p:blipFill>
        <p:spPr>
          <a:xfrm>
            <a:off x="7839685" y="696678"/>
            <a:ext cx="3797408" cy="52704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3105150" y="1544398"/>
            <a:ext cx="5981700" cy="1371600"/>
          </a:xfrm>
          <a:prstGeom prst="rect">
            <a:avLst/>
          </a:prstGeom>
          <a:ln/>
        </p:spPr>
        <p:txBody>
          <a:bodyPr vert="horz" wrap="square" lIns="114300" tIns="57150" rIns="114300" bIns="57150" rtlCol="0" anchor="b" anchorCtr="0">
            <a:spAutoFit/>
          </a:bodyPr>
          <a:lstStyle/>
          <a:p>
            <a:pPr algn="ctr">
              <a:lnSpc>
                <a:spcPct val="120000"/>
              </a:lnSpc>
            </a:pPr>
            <a:r>
              <a:rPr lang="en-US" sz="6600" b="1">
                <a:solidFill>
                  <a:srgbClr val="1ACA6E">
                    <a:alpha val="100000"/>
                  </a:srgbClr>
                </a:solidFill>
                <a:latin typeface="Noto Sans SC"/>
                <a:ea typeface="Noto Sans SC"/>
                <a:cs typeface="Noto Sans SC"/>
              </a:rPr>
              <a:t>02</a:t>
            </a:r>
          </a:p>
        </p:txBody>
      </p:sp>
      <p:sp>
        <p:nvSpPr>
          <p:cNvPr id="3" name="TextBox 3"/>
          <p:cNvSpPr txBox="1"/>
          <p:nvPr/>
        </p:nvSpPr>
        <p:spPr>
          <a:xfrm>
            <a:off x="853596" y="2976755"/>
            <a:ext cx="10484808" cy="1798058"/>
          </a:xfrm>
          <a:prstGeom prst="rect">
            <a:avLst/>
          </a:prstGeom>
          <a:ln/>
        </p:spPr>
        <p:txBody>
          <a:bodyPr vert="horz" wrap="square" lIns="114300" tIns="57150" rIns="114300" bIns="57150" rtlCol="0" anchor="t" anchorCtr="0">
            <a:noAutofit/>
          </a:bodyPr>
          <a:lstStyle/>
          <a:p>
            <a:pPr algn="ctr">
              <a:lnSpc>
                <a:spcPct val="120000"/>
              </a:lnSpc>
            </a:pPr>
            <a:r>
              <a:rPr lang="en-US" sz="4500" b="1" dirty="0" err="1">
                <a:solidFill>
                  <a:srgbClr val="FFFFFF">
                    <a:alpha val="100000"/>
                  </a:srgbClr>
                </a:solidFill>
                <a:latin typeface="Noto Sans SC"/>
                <a:ea typeface="Noto Sans SC"/>
                <a:cs typeface="Noto Sans SC"/>
              </a:rPr>
              <a:t>生物学说</a:t>
            </a:r>
            <a:endParaRPr lang="en-US" sz="4500" b="1" dirty="0">
              <a:solidFill>
                <a:srgbClr val="FFFFFF">
                  <a:alpha val="100000"/>
                </a:srgbClr>
              </a:solidFill>
              <a:latin typeface="Noto Sans SC"/>
              <a:ea typeface="Noto Sans SC"/>
              <a:cs typeface="Noto Sans S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7055332" y="1744635"/>
            <a:ext cx="4285297" cy="4285329"/>
          </a:xfrm>
          <a:prstGeom prst="rect">
            <a:avLst/>
          </a:prstGeom>
        </p:spPr>
      </p:pic>
      <p:sp>
        <p:nvSpPr>
          <p:cNvPr id="3" name="TextBox 3"/>
          <p:cNvSpPr txBox="1"/>
          <p:nvPr/>
        </p:nvSpPr>
        <p:spPr>
          <a:xfrm>
            <a:off x="476023" y="265328"/>
            <a:ext cx="11239500" cy="914400"/>
          </a:xfrm>
          <a:prstGeom prst="rect">
            <a:avLst/>
          </a:prstGeom>
          <a:ln/>
        </p:spPr>
        <p:txBody>
          <a:bodyPr vert="horz" wrap="square" lIns="123825" tIns="123825" rIns="57150" bIns="123825" rtlCol="0" anchor="t" anchorCtr="0">
            <a:spAutoFit/>
          </a:bodyPr>
          <a:lstStyle/>
          <a:p>
            <a:pPr>
              <a:lnSpc>
                <a:spcPct val="140000"/>
              </a:lnSpc>
            </a:pPr>
            <a:r>
              <a:rPr lang="en-US" sz="3000" b="1" dirty="0" err="1">
                <a:solidFill>
                  <a:schemeClr val="dk2">
                    <a:alpha val="100000"/>
                  </a:schemeClr>
                </a:solidFill>
                <a:latin typeface="Noto Sans SC"/>
                <a:ea typeface="Noto Sans SC"/>
                <a:cs typeface="Noto Sans SC"/>
              </a:rPr>
              <a:t>生物学说概览</a:t>
            </a:r>
            <a:endParaRPr lang="en-US" sz="3000" b="1" dirty="0">
              <a:solidFill>
                <a:schemeClr val="dk2">
                  <a:alpha val="100000"/>
                </a:schemeClr>
              </a:solidFill>
              <a:latin typeface="Noto Sans SC"/>
              <a:ea typeface="Noto Sans SC"/>
              <a:cs typeface="Noto Sans SC"/>
            </a:endParaRPr>
          </a:p>
        </p:txBody>
      </p:sp>
      <p:sp>
        <p:nvSpPr>
          <p:cNvPr id="4" name="AutoShape 4"/>
          <p:cNvSpPr/>
          <p:nvPr/>
        </p:nvSpPr>
        <p:spPr>
          <a:xfrm>
            <a:off x="3729746" y="1769675"/>
            <a:ext cx="3031629" cy="4285329"/>
          </a:xfrm>
          <a:prstGeom prst="roundRect">
            <a:avLst>
              <a:gd name="adj" fmla="val 0"/>
            </a:avLst>
          </a:prstGeom>
          <a:solidFill>
            <a:schemeClr val="lt2">
              <a:alpha val="80000"/>
            </a:schemeClr>
          </a:solidFill>
          <a:ln/>
        </p:spPr>
      </p:sp>
      <p:sp>
        <p:nvSpPr>
          <p:cNvPr id="5" name="TextBox 5"/>
          <p:cNvSpPr txBox="1"/>
          <p:nvPr/>
        </p:nvSpPr>
        <p:spPr>
          <a:xfrm>
            <a:off x="3923235" y="2035795"/>
            <a:ext cx="2644651" cy="649939"/>
          </a:xfrm>
          <a:prstGeom prst="rect">
            <a:avLst/>
          </a:prstGeom>
          <a:ln/>
        </p:spPr>
        <p:txBody>
          <a:bodyPr vert="horz" wrap="square" lIns="66008" tIns="33052" rIns="66008" bIns="33052" rtlCol="0" anchor="ctr" anchorCtr="0">
            <a:noAutofit/>
          </a:bodyPr>
          <a:lstStyle/>
          <a:p>
            <a:pPr algn="ctr">
              <a:lnSpc>
                <a:spcPct val="120000"/>
              </a:lnSpc>
            </a:pPr>
            <a:r>
              <a:rPr lang="en-US" sz="2400" b="1" dirty="0" err="1">
                <a:solidFill>
                  <a:schemeClr val="dk1">
                    <a:alpha val="100000"/>
                  </a:schemeClr>
                </a:solidFill>
                <a:latin typeface="Noto Sans SC"/>
                <a:ea typeface="Noto Sans SC"/>
                <a:cs typeface="Noto Sans SC"/>
              </a:rPr>
              <a:t>爱的生物学意义</a:t>
            </a:r>
            <a:endParaRPr lang="en-US" sz="2400" b="1" dirty="0">
              <a:solidFill>
                <a:schemeClr val="dk1">
                  <a:alpha val="100000"/>
                </a:schemeClr>
              </a:solidFill>
              <a:latin typeface="Noto Sans SC"/>
              <a:ea typeface="Noto Sans SC"/>
              <a:cs typeface="Noto Sans SC"/>
            </a:endParaRPr>
          </a:p>
        </p:txBody>
      </p:sp>
      <p:sp>
        <p:nvSpPr>
          <p:cNvPr id="6" name="TextBox 6"/>
          <p:cNvSpPr txBox="1"/>
          <p:nvPr/>
        </p:nvSpPr>
        <p:spPr>
          <a:xfrm>
            <a:off x="3923235" y="2757859"/>
            <a:ext cx="2644651" cy="2924764"/>
          </a:xfrm>
          <a:prstGeom prst="rect">
            <a:avLst/>
          </a:prstGeom>
          <a:ln/>
        </p:spPr>
        <p:txBody>
          <a:bodyPr vert="horz" wrap="square" lIns="66008" tIns="33052" rIns="66008" bIns="33052" rtlCol="0" anchor="t" anchorCtr="0">
            <a:noAutofit/>
          </a:bodyPr>
          <a:lstStyle/>
          <a:p>
            <a:pPr algn="ctr">
              <a:lnSpc>
                <a:spcPct val="140000"/>
              </a:lnSpc>
            </a:pPr>
            <a:r>
              <a:rPr lang="en-US" sz="1575" dirty="0" err="1">
                <a:solidFill>
                  <a:schemeClr val="dk1">
                    <a:alpha val="100000"/>
                  </a:schemeClr>
                </a:solidFill>
                <a:latin typeface="Noto Sans SC"/>
                <a:ea typeface="Noto Sans SC"/>
                <a:cs typeface="Noto Sans SC"/>
              </a:rPr>
              <a:t>在生物学说的视角下，爱情被深刻地理解为一种适应性决策系统，它帮助我们在漫长的进化历程中优化基因的传承，确保物种的繁衍与适应</a:t>
            </a:r>
            <a:r>
              <a:rPr lang="en-US" sz="1575" dirty="0">
                <a:solidFill>
                  <a:schemeClr val="dk1">
                    <a:alpha val="100000"/>
                  </a:schemeClr>
                </a:solidFill>
                <a:latin typeface="Noto Sans SC"/>
                <a:ea typeface="Noto Sans SC"/>
                <a:cs typeface="Noto Sans SC"/>
              </a:rPr>
              <a:t>。</a:t>
            </a:r>
          </a:p>
        </p:txBody>
      </p:sp>
      <p:sp>
        <p:nvSpPr>
          <p:cNvPr id="7" name="AutoShape 7"/>
          <p:cNvSpPr/>
          <p:nvPr/>
        </p:nvSpPr>
        <p:spPr>
          <a:xfrm>
            <a:off x="556553" y="1764765"/>
            <a:ext cx="3031629" cy="4285329"/>
          </a:xfrm>
          <a:prstGeom prst="roundRect">
            <a:avLst>
              <a:gd name="adj" fmla="val 0"/>
            </a:avLst>
          </a:prstGeom>
          <a:solidFill>
            <a:schemeClr val="lt2">
              <a:alpha val="80000"/>
            </a:schemeClr>
          </a:solidFill>
          <a:ln/>
        </p:spPr>
      </p:sp>
      <p:sp>
        <p:nvSpPr>
          <p:cNvPr id="8" name="TextBox 8"/>
          <p:cNvSpPr txBox="1"/>
          <p:nvPr/>
        </p:nvSpPr>
        <p:spPr>
          <a:xfrm>
            <a:off x="750042" y="2035795"/>
            <a:ext cx="2644651" cy="649939"/>
          </a:xfrm>
          <a:prstGeom prst="rect">
            <a:avLst/>
          </a:prstGeom>
          <a:ln/>
        </p:spPr>
        <p:txBody>
          <a:bodyPr vert="horz" wrap="square" lIns="66008" tIns="33052" rIns="66008" bIns="33052" rtlCol="0" anchor="ctr" anchorCtr="0">
            <a:noAutofit/>
          </a:bodyPr>
          <a:lstStyle/>
          <a:p>
            <a:pPr algn="ctr">
              <a:lnSpc>
                <a:spcPct val="120000"/>
              </a:lnSpc>
            </a:pPr>
            <a:r>
              <a:rPr lang="en-US" sz="2400" b="1" dirty="0" err="1">
                <a:solidFill>
                  <a:schemeClr val="dk1">
                    <a:alpha val="100000"/>
                  </a:schemeClr>
                </a:solidFill>
                <a:latin typeface="Noto Sans SC"/>
                <a:ea typeface="Noto Sans SC"/>
                <a:cs typeface="Noto Sans SC"/>
              </a:rPr>
              <a:t>基因的驱动力</a:t>
            </a:r>
            <a:endParaRPr lang="en-US" sz="2400" b="1" dirty="0">
              <a:solidFill>
                <a:schemeClr val="dk1">
                  <a:alpha val="100000"/>
                </a:schemeClr>
              </a:solidFill>
              <a:latin typeface="Noto Sans SC"/>
              <a:ea typeface="Noto Sans SC"/>
              <a:cs typeface="Noto Sans SC"/>
            </a:endParaRPr>
          </a:p>
        </p:txBody>
      </p:sp>
      <p:sp>
        <p:nvSpPr>
          <p:cNvPr id="9" name="TextBox 9"/>
          <p:cNvSpPr txBox="1"/>
          <p:nvPr/>
        </p:nvSpPr>
        <p:spPr>
          <a:xfrm>
            <a:off x="750042" y="2752949"/>
            <a:ext cx="2644651" cy="2924764"/>
          </a:xfrm>
          <a:prstGeom prst="rect">
            <a:avLst/>
          </a:prstGeom>
          <a:ln/>
        </p:spPr>
        <p:txBody>
          <a:bodyPr vert="horz" wrap="square" lIns="66008" tIns="33052" rIns="66008" bIns="33052" rtlCol="0" anchor="t" anchorCtr="0">
            <a:noAutofit/>
          </a:bodyPr>
          <a:lstStyle/>
          <a:p>
            <a:pPr algn="ctr">
              <a:lnSpc>
                <a:spcPct val="140000"/>
              </a:lnSpc>
            </a:pPr>
            <a:r>
              <a:rPr lang="en-US" sz="1575" dirty="0">
                <a:solidFill>
                  <a:schemeClr val="dk1">
                    <a:alpha val="100000"/>
                  </a:schemeClr>
                </a:solidFill>
                <a:latin typeface="Noto Sans SC"/>
                <a:ea typeface="Noto Sans SC"/>
                <a:cs typeface="Noto Sans SC"/>
              </a:rPr>
              <a:t>爱情不仅是情感的交织，更是基因优化的关键驱动力。它引导我们选择伴侣，维系关系，并影响抚养子女的方式，塑造着我们的注意力、记忆与决策偏好。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cxnSp>
        <p:nvCxnSpPr>
          <p:cNvPr id="2" name="Connector 2"/>
          <p:cNvCxnSpPr/>
          <p:nvPr/>
        </p:nvCxnSpPr>
        <p:spPr>
          <a:xfrm>
            <a:off x="6833714" y="2030630"/>
            <a:ext cx="2299541" cy="0"/>
          </a:xfrm>
          <a:prstGeom prst="line">
            <a:avLst/>
          </a:prstGeom>
          <a:ln w="19050">
            <a:solidFill>
              <a:schemeClr val="accent1"/>
            </a:solidFill>
            <a:prstDash val="dash"/>
            <a:headEnd type="none"/>
            <a:tailEnd type="triangle"/>
          </a:ln>
        </p:spPr>
        <p:style>
          <a:lnRef idx="0">
            <a:schemeClr val="accent1"/>
          </a:lnRef>
          <a:fillRef idx="1">
            <a:schemeClr val="accent1"/>
          </a:fillRef>
          <a:effectRef idx="0">
            <a:schemeClr val="accent1"/>
          </a:effectRef>
          <a:fontRef idx="minor">
            <a:schemeClr val="lt1"/>
          </a:fontRef>
        </p:style>
      </p:cxnSp>
      <p:sp>
        <p:nvSpPr>
          <p:cNvPr id="3" name="TextBox 3"/>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爱的动态进化观</a:t>
            </a:r>
          </a:p>
        </p:txBody>
      </p:sp>
      <p:sp>
        <p:nvSpPr>
          <p:cNvPr id="4" name="AutoShape 4"/>
          <p:cNvSpPr/>
          <p:nvPr/>
        </p:nvSpPr>
        <p:spPr>
          <a:xfrm>
            <a:off x="592974" y="2516443"/>
            <a:ext cx="3456116" cy="3702601"/>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5" name="TextBox 5"/>
          <p:cNvSpPr txBox="1"/>
          <p:nvPr/>
        </p:nvSpPr>
        <p:spPr>
          <a:xfrm>
            <a:off x="808710" y="2910022"/>
            <a:ext cx="3024645" cy="579431"/>
          </a:xfrm>
          <a:prstGeom prst="rect">
            <a:avLst/>
          </a:prstGeom>
          <a:ln/>
        </p:spPr>
        <p:txBody>
          <a:bodyPr vert="horz" wrap="square" lIns="114300" tIns="57150" rIns="114300" bIns="57150" rtlCol="0" anchor="ctr" anchorCtr="0">
            <a:noAutofit/>
          </a:bodyPr>
          <a:lstStyle/>
          <a:p>
            <a:pPr algn="ctr">
              <a:lnSpc>
                <a:spcPct val="120000"/>
              </a:lnSpc>
            </a:pPr>
            <a:r>
              <a:rPr lang="en-US" sz="2400" b="1" dirty="0" err="1">
                <a:solidFill>
                  <a:schemeClr val="accent1">
                    <a:alpha val="100000"/>
                  </a:schemeClr>
                </a:solidFill>
                <a:latin typeface="Noto Sans SC"/>
                <a:ea typeface="Noto Sans SC"/>
                <a:cs typeface="Noto Sans SC"/>
              </a:rPr>
              <a:t>爱情偏好</a:t>
            </a:r>
            <a:endParaRPr lang="en-US" sz="2400" b="1" dirty="0">
              <a:solidFill>
                <a:schemeClr val="accent1">
                  <a:alpha val="100000"/>
                </a:schemeClr>
              </a:solidFill>
              <a:latin typeface="Noto Sans SC"/>
              <a:ea typeface="Noto Sans SC"/>
              <a:cs typeface="Noto Sans SC"/>
            </a:endParaRPr>
          </a:p>
        </p:txBody>
      </p:sp>
      <p:sp>
        <p:nvSpPr>
          <p:cNvPr id="6" name="TextBox 6"/>
          <p:cNvSpPr txBox="1"/>
          <p:nvPr/>
        </p:nvSpPr>
        <p:spPr>
          <a:xfrm>
            <a:off x="742869" y="3537078"/>
            <a:ext cx="3156327" cy="2427106"/>
          </a:xfrm>
          <a:prstGeom prst="rect">
            <a:avLst/>
          </a:prstGeom>
          <a:ln/>
        </p:spPr>
        <p:txBody>
          <a:bodyPr vert="horz" wrap="square" lIns="114300" tIns="57150" rIns="114300" bIns="57150" rtlCol="0" anchor="t" anchorCtr="0">
            <a:noAutofit/>
          </a:bodyPr>
          <a:lstStyle/>
          <a:p>
            <a:pPr algn="ctr">
              <a:lnSpc>
                <a:spcPct val="150000"/>
              </a:lnSpc>
            </a:pPr>
            <a:r>
              <a:rPr lang="en-US" sz="1350" dirty="0">
                <a:solidFill>
                  <a:schemeClr val="dk1">
                    <a:alpha val="100000"/>
                  </a:schemeClr>
                </a:solidFill>
                <a:latin typeface="Noto Sans SC"/>
                <a:ea typeface="Noto Sans SC"/>
                <a:cs typeface="Noto Sans SC"/>
              </a:rPr>
              <a:t>在爱的动态进化观中，人们倾向于优先关注健康、资源与社会地位的潜在伴侣，这些偏好深刻影响着爱情的起始与维系，是进化心理学的重要基石。</a:t>
            </a:r>
          </a:p>
        </p:txBody>
      </p:sp>
      <p:sp>
        <p:nvSpPr>
          <p:cNvPr id="7" name="AutoShape 7"/>
          <p:cNvSpPr/>
          <p:nvPr/>
        </p:nvSpPr>
        <p:spPr>
          <a:xfrm>
            <a:off x="4366124" y="2516443"/>
            <a:ext cx="3456116" cy="3702601"/>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8" name="TextBox 8"/>
          <p:cNvSpPr txBox="1"/>
          <p:nvPr/>
        </p:nvSpPr>
        <p:spPr>
          <a:xfrm>
            <a:off x="4581860" y="2910022"/>
            <a:ext cx="3024645" cy="579431"/>
          </a:xfrm>
          <a:prstGeom prst="rect">
            <a:avLst/>
          </a:prstGeom>
          <a:ln/>
        </p:spPr>
        <p:txBody>
          <a:bodyPr vert="horz" wrap="square" lIns="114300" tIns="57150" rIns="114300" bIns="57150" rtlCol="0" anchor="ctr" anchorCtr="0">
            <a:noAutofit/>
          </a:bodyPr>
          <a:lstStyle/>
          <a:p>
            <a:pPr algn="ctr">
              <a:lnSpc>
                <a:spcPct val="120000"/>
              </a:lnSpc>
            </a:pPr>
            <a:r>
              <a:rPr lang="en-US" sz="2400" b="1" dirty="0" err="1">
                <a:solidFill>
                  <a:schemeClr val="accent1">
                    <a:alpha val="100000"/>
                  </a:schemeClr>
                </a:solidFill>
                <a:latin typeface="Noto Sans SC"/>
                <a:ea typeface="Noto Sans SC"/>
                <a:cs typeface="Noto Sans SC"/>
              </a:rPr>
              <a:t>策略运用</a:t>
            </a:r>
            <a:endParaRPr lang="en-US" sz="2400" b="1" dirty="0">
              <a:solidFill>
                <a:schemeClr val="accent1">
                  <a:alpha val="100000"/>
                </a:schemeClr>
              </a:solidFill>
              <a:latin typeface="Noto Sans SC"/>
              <a:ea typeface="Noto Sans SC"/>
              <a:cs typeface="Noto Sans SC"/>
            </a:endParaRPr>
          </a:p>
        </p:txBody>
      </p:sp>
      <p:sp>
        <p:nvSpPr>
          <p:cNvPr id="9" name="TextBox 9"/>
          <p:cNvSpPr txBox="1"/>
          <p:nvPr/>
        </p:nvSpPr>
        <p:spPr>
          <a:xfrm>
            <a:off x="4552981" y="3537078"/>
            <a:ext cx="3082402" cy="2427106"/>
          </a:xfrm>
          <a:prstGeom prst="rect">
            <a:avLst/>
          </a:prstGeom>
          <a:ln/>
        </p:spPr>
        <p:txBody>
          <a:bodyPr vert="horz" wrap="square" lIns="114300" tIns="57150" rIns="114300" bIns="57150" rtlCol="0" anchor="t" anchorCtr="0">
            <a:noAutofit/>
          </a:bodyPr>
          <a:lstStyle/>
          <a:p>
            <a:pPr algn="ctr">
              <a:lnSpc>
                <a:spcPct val="150000"/>
              </a:lnSpc>
            </a:pPr>
            <a:r>
              <a:rPr lang="en-US" sz="1350" dirty="0" err="1">
                <a:solidFill>
                  <a:schemeClr val="dk1">
                    <a:alpha val="100000"/>
                  </a:schemeClr>
                </a:solidFill>
                <a:latin typeface="Noto Sans SC"/>
                <a:ea typeface="Noto Sans SC"/>
                <a:cs typeface="Noto Sans SC"/>
              </a:rPr>
              <a:t>为了趋利避害，人们会运用初级策略来评估与选择伴侣，同时在关系发展中采用次级策略，如过度激活与去激活，以维持关系的稳定与和谐</a:t>
            </a:r>
            <a:r>
              <a:rPr lang="en-US" sz="1350" dirty="0">
                <a:solidFill>
                  <a:schemeClr val="dk1">
                    <a:alpha val="100000"/>
                  </a:schemeClr>
                </a:solidFill>
                <a:latin typeface="Noto Sans SC"/>
                <a:ea typeface="Noto Sans SC"/>
                <a:cs typeface="Noto Sans SC"/>
              </a:rPr>
              <a:t>。</a:t>
            </a:r>
          </a:p>
        </p:txBody>
      </p:sp>
      <p:sp>
        <p:nvSpPr>
          <p:cNvPr id="10" name="AutoShape 10"/>
          <p:cNvSpPr/>
          <p:nvPr/>
        </p:nvSpPr>
        <p:spPr>
          <a:xfrm>
            <a:off x="8139274" y="2516443"/>
            <a:ext cx="3456116" cy="3702601"/>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11" name="TextBox 11"/>
          <p:cNvSpPr txBox="1"/>
          <p:nvPr/>
        </p:nvSpPr>
        <p:spPr>
          <a:xfrm>
            <a:off x="8355010" y="2910022"/>
            <a:ext cx="3024645" cy="579431"/>
          </a:xfrm>
          <a:prstGeom prst="rect">
            <a:avLst/>
          </a:prstGeom>
          <a:ln/>
        </p:spPr>
        <p:txBody>
          <a:bodyPr vert="horz" wrap="square" lIns="114300" tIns="57150" rIns="114300" bIns="57150" rtlCol="0" anchor="ctr" anchorCtr="0">
            <a:noAutofit/>
          </a:bodyPr>
          <a:lstStyle/>
          <a:p>
            <a:pPr algn="ctr">
              <a:lnSpc>
                <a:spcPct val="120000"/>
              </a:lnSpc>
            </a:pPr>
            <a:r>
              <a:rPr lang="en-US" sz="2400" b="1" dirty="0" err="1">
                <a:solidFill>
                  <a:schemeClr val="accent1">
                    <a:alpha val="100000"/>
                  </a:schemeClr>
                </a:solidFill>
                <a:latin typeface="Noto Sans SC"/>
                <a:ea typeface="Noto Sans SC"/>
                <a:cs typeface="Noto Sans SC"/>
              </a:rPr>
              <a:t>文化变异</a:t>
            </a:r>
            <a:endParaRPr lang="en-US" sz="2400" b="1" dirty="0">
              <a:solidFill>
                <a:schemeClr val="accent1">
                  <a:alpha val="100000"/>
                </a:schemeClr>
              </a:solidFill>
              <a:latin typeface="Noto Sans SC"/>
              <a:ea typeface="Noto Sans SC"/>
              <a:cs typeface="Noto Sans SC"/>
            </a:endParaRPr>
          </a:p>
        </p:txBody>
      </p:sp>
      <p:sp>
        <p:nvSpPr>
          <p:cNvPr id="12" name="TextBox 12"/>
          <p:cNvSpPr txBox="1"/>
          <p:nvPr/>
        </p:nvSpPr>
        <p:spPr>
          <a:xfrm>
            <a:off x="8262734" y="3537078"/>
            <a:ext cx="3209195" cy="2427106"/>
          </a:xfrm>
          <a:prstGeom prst="rect">
            <a:avLst/>
          </a:prstGeom>
          <a:ln/>
        </p:spPr>
        <p:txBody>
          <a:bodyPr vert="horz" wrap="square" lIns="114300" tIns="57150" rIns="114300" bIns="57150" rtlCol="0" anchor="t" anchorCtr="0">
            <a:noAutofit/>
          </a:bodyPr>
          <a:lstStyle/>
          <a:p>
            <a:pPr algn="ctr">
              <a:lnSpc>
                <a:spcPct val="150000"/>
              </a:lnSpc>
            </a:pPr>
            <a:r>
              <a:rPr lang="en-US" sz="1350" dirty="0">
                <a:solidFill>
                  <a:schemeClr val="dk1">
                    <a:alpha val="100000"/>
                  </a:schemeClr>
                </a:solidFill>
                <a:latin typeface="Noto Sans SC"/>
                <a:ea typeface="Noto Sans SC"/>
                <a:cs typeface="Noto Sans SC"/>
              </a:rPr>
              <a:t>生态环境的差异不仅塑造了多样的生态景观，也深刻影响了人们的择偶偏好与行为模式。这些影响是复杂而微妙的，它们塑造了独特的文化风貌。</a:t>
            </a:r>
          </a:p>
        </p:txBody>
      </p:sp>
      <p:pic>
        <p:nvPicPr>
          <p:cNvPr id="13" name="Picture 13"/>
          <p:cNvPicPr>
            <a:picLocks noChangeAspect="1"/>
          </p:cNvPicPr>
          <p:nvPr/>
        </p:nvPicPr>
        <p:blipFill>
          <a:blip r:embed="rId3">
            <a:alphaModFix/>
          </a:blip>
          <a:srcRect t="10693" b="10693"/>
          <a:stretch>
            <a:fillRect/>
          </a:stretch>
        </p:blipFill>
        <p:spPr>
          <a:xfrm>
            <a:off x="5358286" y="1292917"/>
            <a:ext cx="1475427" cy="1475427"/>
          </a:xfrm>
          <a:prstGeom prst="ellipse">
            <a:avLst/>
          </a:prstGeom>
        </p:spPr>
      </p:pic>
      <p:pic>
        <p:nvPicPr>
          <p:cNvPr id="14" name="Picture 14"/>
          <p:cNvPicPr>
            <a:picLocks noChangeAspect="1"/>
          </p:cNvPicPr>
          <p:nvPr/>
        </p:nvPicPr>
        <p:blipFill>
          <a:blip r:embed="rId4">
            <a:alphaModFix/>
          </a:blip>
          <a:srcRect/>
          <a:stretch>
            <a:fillRect/>
          </a:stretch>
        </p:blipFill>
        <p:spPr>
          <a:xfrm>
            <a:off x="9121095" y="1292917"/>
            <a:ext cx="1475427" cy="1475427"/>
          </a:xfrm>
          <a:prstGeom prst="ellipse">
            <a:avLst/>
          </a:prstGeom>
        </p:spPr>
      </p:pic>
      <p:pic>
        <p:nvPicPr>
          <p:cNvPr id="15" name="Picture 15"/>
          <p:cNvPicPr>
            <a:picLocks noChangeAspect="1"/>
          </p:cNvPicPr>
          <p:nvPr/>
        </p:nvPicPr>
        <p:blipFill>
          <a:blip r:embed="rId5">
            <a:alphaModFix/>
          </a:blip>
          <a:srcRect/>
          <a:stretch>
            <a:fillRect/>
          </a:stretch>
        </p:blipFill>
        <p:spPr>
          <a:xfrm>
            <a:off x="1583319" y="1292917"/>
            <a:ext cx="1475427" cy="1475427"/>
          </a:xfrm>
          <a:prstGeom prst="ellipse">
            <a:avLst/>
          </a:prstGeom>
        </p:spPr>
      </p:pic>
      <p:cxnSp>
        <p:nvCxnSpPr>
          <p:cNvPr id="16" name="Connector 16"/>
          <p:cNvCxnSpPr/>
          <p:nvPr/>
        </p:nvCxnSpPr>
        <p:spPr>
          <a:xfrm>
            <a:off x="3058746" y="2030630"/>
            <a:ext cx="2299541" cy="0"/>
          </a:xfrm>
          <a:prstGeom prst="line">
            <a:avLst/>
          </a:prstGeom>
          <a:ln w="19050">
            <a:solidFill>
              <a:schemeClr val="accent1"/>
            </a:solidFill>
            <a:prstDash val="dash"/>
            <a:headEnd type="none"/>
            <a:tailEnd type="triangle"/>
          </a:ln>
        </p:spPr>
        <p:style>
          <a:lnRef idx="0">
            <a:schemeClr val="accent1"/>
          </a:lnRef>
          <a:fillRef idx="1">
            <a:schemeClr val="accent1"/>
          </a:fillRef>
          <a:effectRef idx="0">
            <a:schemeClr val="accent1"/>
          </a:effectRef>
          <a:fontRef idx="minor">
            <a:schemeClr val="lt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576687" y="1256209"/>
            <a:ext cx="3308352" cy="3640782"/>
          </a:xfrm>
          <a:prstGeom prst="rect">
            <a:avLst/>
          </a:prstGeom>
          <a:solidFill>
            <a:schemeClr val="lt2">
              <a:alpha val="100000"/>
            </a:schemeClr>
          </a:solidFill>
          <a:ln/>
        </p:spPr>
        <p:txBody>
          <a:bodyPr/>
          <a:lstStyle/>
          <a:p>
            <a:endParaRPr lang="zh-CN" altLang="en-US"/>
          </a:p>
        </p:txBody>
      </p:sp>
      <p:sp>
        <p:nvSpPr>
          <p:cNvPr id="3" name="TextBox 3"/>
          <p:cNvSpPr txBox="1"/>
          <p:nvPr/>
        </p:nvSpPr>
        <p:spPr>
          <a:xfrm>
            <a:off x="802113" y="1434529"/>
            <a:ext cx="2857500" cy="447675"/>
          </a:xfrm>
          <a:prstGeom prst="rect">
            <a:avLst/>
          </a:prstGeom>
          <a:ln/>
        </p:spPr>
        <p:txBody>
          <a:bodyPr vert="horz" wrap="square" lIns="114300" tIns="57150" rIns="114300" bIns="57150" rtlCol="0" anchor="ctr" anchorCtr="0">
            <a:noAutofit/>
          </a:bodyPr>
          <a:lstStyle/>
          <a:p>
            <a:pPr algn="ctr">
              <a:lnSpc>
                <a:spcPct val="120000"/>
              </a:lnSpc>
            </a:pPr>
            <a:r>
              <a:rPr lang="en-US" sz="2400" b="1" dirty="0" err="1">
                <a:solidFill>
                  <a:schemeClr val="accent1">
                    <a:alpha val="100000"/>
                  </a:schemeClr>
                </a:solidFill>
                <a:latin typeface="Noto Sans SC"/>
                <a:ea typeface="Noto Sans SC"/>
                <a:cs typeface="Noto Sans SC"/>
              </a:rPr>
              <a:t>依恋系统</a:t>
            </a:r>
            <a:endParaRPr lang="en-US" sz="2400" b="1" dirty="0">
              <a:solidFill>
                <a:schemeClr val="accent1">
                  <a:alpha val="100000"/>
                </a:schemeClr>
              </a:solidFill>
              <a:latin typeface="Noto Sans SC"/>
              <a:ea typeface="Noto Sans SC"/>
              <a:cs typeface="Noto Sans SC"/>
            </a:endParaRPr>
          </a:p>
        </p:txBody>
      </p:sp>
      <p:sp>
        <p:nvSpPr>
          <p:cNvPr id="4" name="TextBox 4"/>
          <p:cNvSpPr txBox="1"/>
          <p:nvPr/>
        </p:nvSpPr>
        <p:spPr>
          <a:xfrm>
            <a:off x="620970" y="1909320"/>
            <a:ext cx="3219785" cy="2592766"/>
          </a:xfrm>
          <a:prstGeom prst="rect">
            <a:avLst/>
          </a:prstGeom>
          <a:ln/>
        </p:spPr>
        <p:txBody>
          <a:bodyPr vert="horz" wrap="square" lIns="114300" tIns="57150" rIns="114300" bIns="57150" rtlCol="0" anchor="t" anchorCtr="0">
            <a:noAutofit/>
          </a:bodyPr>
          <a:lstStyle/>
          <a:p>
            <a:pPr algn="ctr">
              <a:lnSpc>
                <a:spcPct val="140000"/>
              </a:lnSpc>
            </a:pPr>
            <a:r>
              <a:rPr lang="en-US" sz="1500" dirty="0">
                <a:solidFill>
                  <a:schemeClr val="dk1">
                    <a:alpha val="100000"/>
                  </a:schemeClr>
                </a:solidFill>
                <a:latin typeface="Noto Sans SC"/>
                <a:ea typeface="Noto Sans SC"/>
                <a:cs typeface="Noto Sans SC"/>
              </a:rPr>
              <a:t>当面临威胁或感到分离时，依恋系统被激活，驱动人们寻求安全与支持，这是人类情感与行为中不可或缺的一部分，确保我们在挑战中感到稳定与安慰。</a:t>
            </a:r>
          </a:p>
        </p:txBody>
      </p:sp>
      <p:sp>
        <p:nvSpPr>
          <p:cNvPr id="5" name="TextBox 5"/>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行为系统模型</a:t>
            </a:r>
          </a:p>
        </p:txBody>
      </p:sp>
      <p:pic>
        <p:nvPicPr>
          <p:cNvPr id="6" name="Picture 6"/>
          <p:cNvPicPr>
            <a:picLocks noChangeAspect="1"/>
          </p:cNvPicPr>
          <p:nvPr/>
        </p:nvPicPr>
        <p:blipFill>
          <a:blip r:embed="rId3">
            <a:alphaModFix/>
          </a:blip>
          <a:srcRect t="10334" b="10334"/>
          <a:stretch>
            <a:fillRect/>
          </a:stretch>
        </p:blipFill>
        <p:spPr>
          <a:xfrm>
            <a:off x="570387" y="4616836"/>
            <a:ext cx="3320950" cy="1756392"/>
          </a:xfrm>
          <a:prstGeom prst="rect">
            <a:avLst/>
          </a:prstGeom>
        </p:spPr>
      </p:pic>
      <p:sp>
        <p:nvSpPr>
          <p:cNvPr id="7" name="AutoShape 7"/>
          <p:cNvSpPr/>
          <p:nvPr/>
        </p:nvSpPr>
        <p:spPr>
          <a:xfrm>
            <a:off x="4413022" y="2732446"/>
            <a:ext cx="3308352" cy="3640782"/>
          </a:xfrm>
          <a:prstGeom prst="rect">
            <a:avLst/>
          </a:prstGeom>
          <a:solidFill>
            <a:schemeClr val="lt2">
              <a:alpha val="100000"/>
            </a:schemeClr>
          </a:solidFill>
          <a:ln/>
        </p:spPr>
      </p:sp>
      <p:sp>
        <p:nvSpPr>
          <p:cNvPr id="8" name="TextBox 8"/>
          <p:cNvSpPr txBox="1"/>
          <p:nvPr/>
        </p:nvSpPr>
        <p:spPr>
          <a:xfrm>
            <a:off x="4638448" y="3162514"/>
            <a:ext cx="2857500" cy="447675"/>
          </a:xfrm>
          <a:prstGeom prst="rect">
            <a:avLst/>
          </a:prstGeom>
          <a:ln/>
        </p:spPr>
        <p:txBody>
          <a:bodyPr vert="horz" wrap="square" lIns="114300" tIns="57150" rIns="114300" bIns="57150" rtlCol="0" anchor="ctr" anchorCtr="0">
            <a:noAutofit/>
          </a:bodyPr>
          <a:lstStyle/>
          <a:p>
            <a:pPr algn="ctr">
              <a:lnSpc>
                <a:spcPct val="120000"/>
              </a:lnSpc>
            </a:pPr>
            <a:r>
              <a:rPr lang="en-US" sz="2400" b="1" dirty="0" err="1">
                <a:solidFill>
                  <a:schemeClr val="accent1">
                    <a:alpha val="100000"/>
                  </a:schemeClr>
                </a:solidFill>
                <a:latin typeface="Noto Sans SC"/>
                <a:ea typeface="Noto Sans SC"/>
                <a:cs typeface="Noto Sans SC"/>
              </a:rPr>
              <a:t>呵护系统</a:t>
            </a:r>
            <a:endParaRPr lang="en-US" sz="2400" b="1" dirty="0">
              <a:solidFill>
                <a:schemeClr val="accent1">
                  <a:alpha val="100000"/>
                </a:schemeClr>
              </a:solidFill>
              <a:latin typeface="Noto Sans SC"/>
              <a:ea typeface="Noto Sans SC"/>
              <a:cs typeface="Noto Sans SC"/>
            </a:endParaRPr>
          </a:p>
        </p:txBody>
      </p:sp>
      <p:sp>
        <p:nvSpPr>
          <p:cNvPr id="9" name="TextBox 9"/>
          <p:cNvSpPr txBox="1"/>
          <p:nvPr/>
        </p:nvSpPr>
        <p:spPr>
          <a:xfrm>
            <a:off x="4457306" y="3649390"/>
            <a:ext cx="3219785" cy="2592766"/>
          </a:xfrm>
          <a:prstGeom prst="rect">
            <a:avLst/>
          </a:prstGeom>
          <a:ln/>
        </p:spPr>
        <p:txBody>
          <a:bodyPr vert="horz" wrap="square" lIns="114300" tIns="57150" rIns="114300" bIns="57150" rtlCol="0" anchor="t" anchorCtr="0">
            <a:noAutofit/>
          </a:bodyPr>
          <a:lstStyle/>
          <a:p>
            <a:pPr algn="ctr">
              <a:lnSpc>
                <a:spcPct val="140000"/>
              </a:lnSpc>
            </a:pPr>
            <a:r>
              <a:rPr lang="en-US" sz="1500" dirty="0" err="1">
                <a:solidFill>
                  <a:schemeClr val="dk1">
                    <a:alpha val="100000"/>
                  </a:schemeClr>
                </a:solidFill>
                <a:latin typeface="Noto Sans SC"/>
                <a:ea typeface="Noto Sans SC"/>
                <a:cs typeface="Noto Sans SC"/>
              </a:rPr>
              <a:t>为了伴侣或子女的幸福与成长，呵护系统促使我们提供无私的关怀与支持，这一机制是爱情中温暖与深情的源泉，它构建了深厚的情感纽带</a:t>
            </a:r>
            <a:r>
              <a:rPr lang="en-US" sz="1500" dirty="0">
                <a:solidFill>
                  <a:schemeClr val="dk1">
                    <a:alpha val="100000"/>
                  </a:schemeClr>
                </a:solidFill>
                <a:latin typeface="Noto Sans SC"/>
                <a:ea typeface="Noto Sans SC"/>
                <a:cs typeface="Noto Sans SC"/>
              </a:rPr>
              <a:t>。</a:t>
            </a:r>
          </a:p>
        </p:txBody>
      </p:sp>
      <p:pic>
        <p:nvPicPr>
          <p:cNvPr id="10" name="Picture 10"/>
          <p:cNvPicPr>
            <a:picLocks noChangeAspect="1"/>
          </p:cNvPicPr>
          <p:nvPr/>
        </p:nvPicPr>
        <p:blipFill>
          <a:blip r:embed="rId4">
            <a:alphaModFix/>
          </a:blip>
          <a:srcRect t="2988" b="2988"/>
          <a:stretch>
            <a:fillRect/>
          </a:stretch>
        </p:blipFill>
        <p:spPr>
          <a:xfrm>
            <a:off x="4406723" y="1256209"/>
            <a:ext cx="3320950" cy="1756392"/>
          </a:xfrm>
          <a:prstGeom prst="rect">
            <a:avLst/>
          </a:prstGeom>
        </p:spPr>
      </p:pic>
      <p:sp>
        <p:nvSpPr>
          <p:cNvPr id="11" name="AutoShape 11"/>
          <p:cNvSpPr/>
          <p:nvPr/>
        </p:nvSpPr>
        <p:spPr>
          <a:xfrm>
            <a:off x="8289006" y="1256209"/>
            <a:ext cx="3308352" cy="3640782"/>
          </a:xfrm>
          <a:prstGeom prst="rect">
            <a:avLst/>
          </a:prstGeom>
          <a:solidFill>
            <a:schemeClr val="lt2">
              <a:alpha val="100000"/>
            </a:schemeClr>
          </a:solidFill>
          <a:ln/>
        </p:spPr>
      </p:sp>
      <p:sp>
        <p:nvSpPr>
          <p:cNvPr id="12" name="TextBox 12"/>
          <p:cNvSpPr txBox="1"/>
          <p:nvPr/>
        </p:nvSpPr>
        <p:spPr>
          <a:xfrm>
            <a:off x="8514431" y="1434529"/>
            <a:ext cx="2857500" cy="447675"/>
          </a:xfrm>
          <a:prstGeom prst="rect">
            <a:avLst/>
          </a:prstGeom>
          <a:ln/>
        </p:spPr>
        <p:txBody>
          <a:bodyPr vert="horz" wrap="square" lIns="114300" tIns="57150" rIns="114300" bIns="57150" rtlCol="0" anchor="ctr" anchorCtr="0">
            <a:noAutofit/>
          </a:bodyPr>
          <a:lstStyle/>
          <a:p>
            <a:pPr algn="ctr">
              <a:lnSpc>
                <a:spcPct val="120000"/>
              </a:lnSpc>
            </a:pPr>
            <a:r>
              <a:rPr lang="en-US" sz="2400" b="1" dirty="0" err="1">
                <a:solidFill>
                  <a:schemeClr val="accent1">
                    <a:alpha val="100000"/>
                  </a:schemeClr>
                </a:solidFill>
                <a:latin typeface="Noto Sans SC"/>
                <a:ea typeface="Noto Sans SC"/>
                <a:cs typeface="Noto Sans SC"/>
              </a:rPr>
              <a:t>性系统</a:t>
            </a:r>
            <a:endParaRPr lang="en-US" sz="2400" b="1" dirty="0">
              <a:solidFill>
                <a:schemeClr val="accent1">
                  <a:alpha val="100000"/>
                </a:schemeClr>
              </a:solidFill>
              <a:latin typeface="Noto Sans SC"/>
              <a:ea typeface="Noto Sans SC"/>
              <a:cs typeface="Noto Sans SC"/>
            </a:endParaRPr>
          </a:p>
        </p:txBody>
      </p:sp>
      <p:sp>
        <p:nvSpPr>
          <p:cNvPr id="13" name="TextBox 13"/>
          <p:cNvSpPr txBox="1"/>
          <p:nvPr/>
        </p:nvSpPr>
        <p:spPr>
          <a:xfrm>
            <a:off x="8333289" y="1924249"/>
            <a:ext cx="3219785" cy="2592766"/>
          </a:xfrm>
          <a:prstGeom prst="rect">
            <a:avLst/>
          </a:prstGeom>
          <a:ln/>
        </p:spPr>
        <p:txBody>
          <a:bodyPr vert="horz" wrap="square" lIns="114300" tIns="57150" rIns="114300" bIns="57150" rtlCol="0" anchor="t" anchorCtr="0">
            <a:noAutofit/>
          </a:bodyPr>
          <a:lstStyle/>
          <a:p>
            <a:pPr algn="ctr">
              <a:lnSpc>
                <a:spcPct val="140000"/>
              </a:lnSpc>
            </a:pPr>
            <a:r>
              <a:rPr lang="en-US" sz="1500" dirty="0">
                <a:solidFill>
                  <a:schemeClr val="dk1">
                    <a:alpha val="100000"/>
                  </a:schemeClr>
                </a:solidFill>
                <a:latin typeface="Noto Sans SC"/>
                <a:ea typeface="Noto Sans SC"/>
                <a:cs typeface="Noto Sans SC"/>
              </a:rPr>
              <a:t>性系统对生殖信号保持高度敏感，同时运用各种吸引策略，以促进配偶间的结合。这一进程不仅驱动了爱情的激情与欲望，也是物种繁衍的重要驱动力。</a:t>
            </a:r>
          </a:p>
        </p:txBody>
      </p:sp>
      <p:pic>
        <p:nvPicPr>
          <p:cNvPr id="14" name="Picture 14"/>
          <p:cNvPicPr>
            <a:picLocks noChangeAspect="1"/>
          </p:cNvPicPr>
          <p:nvPr/>
        </p:nvPicPr>
        <p:blipFill>
          <a:blip r:embed="rId5">
            <a:alphaModFix/>
          </a:blip>
          <a:srcRect/>
          <a:stretch>
            <a:fillRect/>
          </a:stretch>
        </p:blipFill>
        <p:spPr>
          <a:xfrm>
            <a:off x="8282707" y="4616836"/>
            <a:ext cx="3320950" cy="17563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down)">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wipe(down)">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462463" y="2088071"/>
            <a:ext cx="3267075" cy="3267075"/>
          </a:xfrm>
          <a:prstGeom prst="ellipse">
            <a:avLst/>
          </a:prstGeom>
          <a:ln w="57150">
            <a:solidFill>
              <a:schemeClr val="accent1"/>
            </a:solidFill>
            <a:prstDash val="solid"/>
          </a:ln>
        </p:spPr>
      </p:pic>
      <p:sp>
        <p:nvSpPr>
          <p:cNvPr id="3" name="TextBox 3"/>
          <p:cNvSpPr txBox="1"/>
          <p:nvPr/>
        </p:nvSpPr>
        <p:spPr>
          <a:xfrm>
            <a:off x="742971" y="2306715"/>
            <a:ext cx="3314231" cy="647995"/>
          </a:xfrm>
          <a:prstGeom prst="rect">
            <a:avLst/>
          </a:prstGeom>
          <a:ln/>
        </p:spPr>
        <p:txBody>
          <a:bodyPr vert="horz" wrap="square" lIns="114300" tIns="57150" rIns="114300" bIns="57150" rtlCol="0" anchor="ctr" anchorCtr="0">
            <a:noAutofit/>
          </a:bodyPr>
          <a:lstStyle/>
          <a:p>
            <a:pPr algn="r">
              <a:lnSpc>
                <a:spcPct val="120000"/>
              </a:lnSpc>
            </a:pPr>
            <a:r>
              <a:rPr lang="en-US" sz="2400" b="1">
                <a:solidFill>
                  <a:schemeClr val="accent1">
                    <a:alpha val="100000"/>
                  </a:schemeClr>
                </a:solidFill>
                <a:latin typeface="Noto Sans SC"/>
                <a:ea typeface="Noto Sans SC"/>
                <a:cs typeface="Noto Sans SC"/>
              </a:rPr>
              <a:t>爱情功能</a:t>
            </a:r>
          </a:p>
        </p:txBody>
      </p:sp>
      <p:sp>
        <p:nvSpPr>
          <p:cNvPr id="4" name="TextBox 4"/>
          <p:cNvSpPr txBox="1"/>
          <p:nvPr/>
        </p:nvSpPr>
        <p:spPr>
          <a:xfrm>
            <a:off x="8059848" y="1716027"/>
            <a:ext cx="3794740" cy="1968111"/>
          </a:xfrm>
          <a:prstGeom prst="rect">
            <a:avLst/>
          </a:prstGeom>
          <a:ln/>
        </p:spPr>
        <p:txBody>
          <a:bodyPr vert="horz" wrap="square" lIns="114300" tIns="57150" rIns="114300" bIns="57150" rtlCol="0" anchor="t" anchorCtr="0">
            <a:noAutofit/>
          </a:bodyPr>
          <a:lstStyle/>
          <a:p>
            <a:pPr algn="l">
              <a:lnSpc>
                <a:spcPct val="140000"/>
              </a:lnSpc>
            </a:pPr>
            <a:r>
              <a:rPr lang="en-US" sz="1350" dirty="0">
                <a:solidFill>
                  <a:schemeClr val="dk1">
                    <a:alpha val="100000"/>
                  </a:schemeClr>
                </a:solidFill>
                <a:latin typeface="Noto Sans SC"/>
                <a:ea typeface="Noto Sans SC"/>
                <a:cs typeface="Noto Sans SC"/>
              </a:rPr>
              <a:t>在爱情的世界里，性别差异同样扮演着重要角色。男性往往更容易一见钟情，迅速被对方的吸引力所俘获；而女性则更容易因为深厚的情感连接而产生嫉妒之情。</a:t>
            </a:r>
          </a:p>
        </p:txBody>
      </p:sp>
      <p:sp>
        <p:nvSpPr>
          <p:cNvPr id="5" name="TextBox 5"/>
          <p:cNvSpPr txBox="1"/>
          <p:nvPr/>
        </p:nvSpPr>
        <p:spPr>
          <a:xfrm>
            <a:off x="8059848" y="1097369"/>
            <a:ext cx="3314231" cy="622955"/>
          </a:xfrm>
          <a:prstGeom prst="rect">
            <a:avLst/>
          </a:prstGeom>
          <a:ln/>
        </p:spPr>
        <p:txBody>
          <a:bodyPr vert="horz" wrap="square" lIns="114300" tIns="57150" rIns="114300" bIns="57150" rtlCol="0" anchor="ctr" anchorCtr="0">
            <a:noAutofit/>
          </a:bodyPr>
          <a:lstStyle/>
          <a:p>
            <a:pPr>
              <a:lnSpc>
                <a:spcPct val="96000"/>
              </a:lnSpc>
            </a:pPr>
            <a:r>
              <a:rPr lang="en-US" sz="2400" b="1">
                <a:solidFill>
                  <a:schemeClr val="accent1">
                    <a:alpha val="100000"/>
                  </a:schemeClr>
                </a:solidFill>
                <a:latin typeface="Noto Sans SC"/>
                <a:ea typeface="Noto Sans SC"/>
                <a:cs typeface="Noto Sans SC"/>
              </a:rPr>
              <a:t>性别差异</a:t>
            </a:r>
          </a:p>
        </p:txBody>
      </p:sp>
      <p:sp>
        <p:nvSpPr>
          <p:cNvPr id="6" name="TextBox 6"/>
          <p:cNvSpPr txBox="1"/>
          <p:nvPr/>
        </p:nvSpPr>
        <p:spPr>
          <a:xfrm>
            <a:off x="8059848" y="4019931"/>
            <a:ext cx="3314231" cy="547835"/>
          </a:xfrm>
          <a:prstGeom prst="rect">
            <a:avLst/>
          </a:prstGeom>
          <a:ln/>
        </p:spPr>
        <p:txBody>
          <a:bodyPr vert="horz" wrap="square" lIns="114300" tIns="57150" rIns="114300" bIns="57150"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进化动机</a:t>
            </a:r>
          </a:p>
        </p:txBody>
      </p:sp>
      <p:sp>
        <p:nvSpPr>
          <p:cNvPr id="7" name="TextBox 7"/>
          <p:cNvSpPr txBox="1"/>
          <p:nvPr/>
        </p:nvSpPr>
        <p:spPr>
          <a:xfrm>
            <a:off x="8059848" y="4565142"/>
            <a:ext cx="3794740" cy="1995832"/>
          </a:xfrm>
          <a:prstGeom prst="rect">
            <a:avLst/>
          </a:prstGeom>
          <a:ln/>
        </p:spPr>
        <p:txBody>
          <a:bodyPr vert="horz" wrap="square" lIns="114300" tIns="57150" rIns="114300" bIns="57150" rtlCol="0" anchor="t" anchorCtr="0">
            <a:noAutofit/>
          </a:bodyPr>
          <a:lstStyle/>
          <a:p>
            <a:pPr algn="l">
              <a:lnSpc>
                <a:spcPct val="140000"/>
              </a:lnSpc>
            </a:pPr>
            <a:r>
              <a:rPr lang="en-US" sz="1350" dirty="0">
                <a:solidFill>
                  <a:schemeClr val="dk1">
                    <a:alpha val="100000"/>
                  </a:schemeClr>
                </a:solidFill>
                <a:latin typeface="Noto Sans SC"/>
                <a:ea typeface="Noto Sans SC"/>
                <a:cs typeface="Noto Sans SC"/>
              </a:rPr>
              <a:t>当我们探究爱情的进化动机时，可以发现男性与女性在择偶标准上存在着微妙的差异。男性更关注女性的排卵信号，而女性则更注重男性的资源承诺。</a:t>
            </a:r>
          </a:p>
        </p:txBody>
      </p:sp>
      <p:sp>
        <p:nvSpPr>
          <p:cNvPr id="8" name="TextBox 8"/>
          <p:cNvSpPr txBox="1"/>
          <p:nvPr/>
        </p:nvSpPr>
        <p:spPr>
          <a:xfrm>
            <a:off x="401071" y="2954711"/>
            <a:ext cx="3656131" cy="2115960"/>
          </a:xfrm>
          <a:prstGeom prst="rect">
            <a:avLst/>
          </a:prstGeom>
          <a:ln/>
        </p:spPr>
        <p:txBody>
          <a:bodyPr vert="horz" wrap="square" lIns="114300" tIns="57150" rIns="114300" bIns="57150" rtlCol="0" anchor="t" anchorCtr="0">
            <a:noAutofit/>
          </a:bodyPr>
          <a:lstStyle/>
          <a:p>
            <a:pPr algn="r">
              <a:lnSpc>
                <a:spcPct val="140000"/>
              </a:lnSpc>
            </a:pPr>
            <a:r>
              <a:rPr lang="en-US" sz="1350" dirty="0">
                <a:solidFill>
                  <a:schemeClr val="dk1">
                    <a:alpha val="100000"/>
                  </a:schemeClr>
                </a:solidFill>
                <a:latin typeface="Noto Sans SC"/>
                <a:ea typeface="Noto Sans SC"/>
                <a:cs typeface="Noto Sans SC"/>
              </a:rPr>
              <a:t>爱情具有多重功能，其中最为显著的是作为忠诚的信号灯，象征着我们内心深处的承诺与羁绊。同时，它也是维系长期配偶关系的强大纽带，让爱情在时光中愈发坚韧。</a:t>
            </a:r>
          </a:p>
        </p:txBody>
      </p:sp>
      <p:sp>
        <p:nvSpPr>
          <p:cNvPr id="9" name="TextBox 9"/>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a:solidFill>
                  <a:schemeClr val="dk2">
                    <a:alpha val="100000"/>
                  </a:schemeClr>
                </a:solidFill>
                <a:latin typeface="Noto Sans SC"/>
                <a:ea typeface="Noto Sans SC"/>
                <a:cs typeface="Noto Sans SC"/>
              </a:rPr>
              <a:t>爱情的进化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down)">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theme/theme1.xml><?xml version="1.0" encoding="utf-8"?>
<a:theme xmlns:a="http://schemas.openxmlformats.org/drawingml/2006/main" name="Office Theme">
  <a:themeElements>
    <a:clrScheme name="Office">
      <a:dk1>
        <a:srgbClr val="FFFFFF"/>
      </a:dk1>
      <a:lt1>
        <a:srgbClr val="305342"/>
      </a:lt1>
      <a:dk2>
        <a:srgbClr val="1ACA6E"/>
      </a:dk2>
      <a:lt2>
        <a:srgbClr val="406654"/>
      </a:lt2>
      <a:accent1>
        <a:srgbClr val="11B15D"/>
      </a:accent1>
      <a:accent2>
        <a:srgbClr val="47A055"/>
      </a:accent2>
      <a:accent3>
        <a:srgbClr val="459A75"/>
      </a:accent3>
      <a:accent4>
        <a:srgbClr val="337155"/>
      </a:accent4>
      <a:accent5>
        <a:srgbClr val="643607"/>
      </a:accent5>
      <a:accent6>
        <a:srgbClr val="A4826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662</Words>
  <Application>Microsoft Office PowerPoint</Application>
  <PresentationFormat>宽屏</PresentationFormat>
  <Paragraphs>180</Paragraphs>
  <Slides>29</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29</vt:i4>
      </vt:variant>
    </vt:vector>
  </HeadingPairs>
  <TitlesOfParts>
    <vt:vector size="34" baseType="lpstr">
      <vt:lpstr>Arial</vt:lpstr>
      <vt:lpstr>Calibri</vt:lpstr>
      <vt:lpstr>Microsoft Yahei</vt:lpstr>
      <vt:lpstr>Noto Sans SC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ruiyao qu</cp:lastModifiedBy>
  <cp:revision>7</cp:revision>
  <dcterms:created xsi:type="dcterms:W3CDTF">2006-08-16T00:00:00Z</dcterms:created>
  <dcterms:modified xsi:type="dcterms:W3CDTF">2025-04-21T04:47:07Z</dcterms:modified>
</cp:coreProperties>
</file>